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9" r:id="rId5"/>
  </p:sldMasterIdLst>
  <p:notesMasterIdLst>
    <p:notesMasterId r:id="rId108"/>
  </p:notesMasterIdLst>
  <p:handoutMasterIdLst>
    <p:handoutMasterId r:id="rId109"/>
  </p:handoutMasterIdLst>
  <p:sldIdLst>
    <p:sldId id="2147482333" r:id="rId6"/>
    <p:sldId id="2147482350" r:id="rId7"/>
    <p:sldId id="2147482370" r:id="rId8"/>
    <p:sldId id="2147482369" r:id="rId9"/>
    <p:sldId id="258" r:id="rId10"/>
    <p:sldId id="293" r:id="rId11"/>
    <p:sldId id="306" r:id="rId12"/>
    <p:sldId id="294" r:id="rId13"/>
    <p:sldId id="292" r:id="rId14"/>
    <p:sldId id="295" r:id="rId15"/>
    <p:sldId id="256" r:id="rId16"/>
    <p:sldId id="289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266" r:id="rId27"/>
    <p:sldId id="267" r:id="rId28"/>
    <p:sldId id="2147482351" r:id="rId29"/>
    <p:sldId id="2147482352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7" r:id="rId45"/>
    <p:sldId id="288" r:id="rId46"/>
    <p:sldId id="290" r:id="rId47"/>
    <p:sldId id="291" r:id="rId48"/>
    <p:sldId id="2147482354" r:id="rId49"/>
    <p:sldId id="2147482355" r:id="rId50"/>
    <p:sldId id="2147482356" r:id="rId51"/>
    <p:sldId id="2147482357" r:id="rId52"/>
    <p:sldId id="2147482358" r:id="rId53"/>
    <p:sldId id="2147482359" r:id="rId54"/>
    <p:sldId id="2147482361" r:id="rId55"/>
    <p:sldId id="2147482362" r:id="rId56"/>
    <p:sldId id="2147482363" r:id="rId57"/>
    <p:sldId id="2147482364" r:id="rId58"/>
    <p:sldId id="2147482365" r:id="rId59"/>
    <p:sldId id="2147482366" r:id="rId60"/>
    <p:sldId id="305" r:id="rId61"/>
    <p:sldId id="2147482367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6" r:id="rId71"/>
    <p:sldId id="319" r:id="rId72"/>
    <p:sldId id="320" r:id="rId73"/>
    <p:sldId id="321" r:id="rId74"/>
    <p:sldId id="322" r:id="rId75"/>
    <p:sldId id="336" r:id="rId76"/>
    <p:sldId id="337" r:id="rId77"/>
    <p:sldId id="339" r:id="rId78"/>
    <p:sldId id="340" r:id="rId79"/>
    <p:sldId id="341" r:id="rId80"/>
    <p:sldId id="342" r:id="rId81"/>
    <p:sldId id="343" r:id="rId82"/>
    <p:sldId id="344" r:id="rId83"/>
    <p:sldId id="345" r:id="rId84"/>
    <p:sldId id="2147482371" r:id="rId85"/>
    <p:sldId id="2147482372" r:id="rId86"/>
    <p:sldId id="2147482368" r:id="rId87"/>
    <p:sldId id="349" r:id="rId88"/>
    <p:sldId id="351" r:id="rId89"/>
    <p:sldId id="352" r:id="rId90"/>
    <p:sldId id="353" r:id="rId91"/>
    <p:sldId id="2147482429" r:id="rId92"/>
    <p:sldId id="355" r:id="rId93"/>
    <p:sldId id="2147482430" r:id="rId94"/>
    <p:sldId id="2147482431" r:id="rId95"/>
    <p:sldId id="357" r:id="rId96"/>
    <p:sldId id="2147482432" r:id="rId97"/>
    <p:sldId id="2147482433" r:id="rId98"/>
    <p:sldId id="2147482434" r:id="rId99"/>
    <p:sldId id="2147482435" r:id="rId100"/>
    <p:sldId id="2147482436" r:id="rId101"/>
    <p:sldId id="2147482437" r:id="rId102"/>
    <p:sldId id="2147482438" r:id="rId103"/>
    <p:sldId id="368" r:id="rId104"/>
    <p:sldId id="2147482439" r:id="rId105"/>
    <p:sldId id="2147482440" r:id="rId106"/>
    <p:sldId id="374" r:id="rId107"/>
  </p:sldIdLst>
  <p:sldSz cx="12190413" cy="6859588"/>
  <p:notesSz cx="6858000" cy="9144000"/>
  <p:embeddedFontLst>
    <p:embeddedFont>
      <p:font typeface="Cambria Math" panose="02040503050406030204" pitchFamily="18" charset="0"/>
      <p:regular r:id="rId110"/>
    </p:embeddedFont>
    <p:embeddedFont>
      <p:font typeface="Open Sans" pitchFamily="2" charset="0"/>
      <p:regular r:id="rId111"/>
      <p:bold r:id="rId112"/>
      <p:italic r:id="rId113"/>
      <p:boldItalic r:id="rId114"/>
    </p:embeddedFont>
    <p:embeddedFont>
      <p:font typeface="Open Sans Light" pitchFamily="2" charset="0"/>
      <p:regular r:id="rId115"/>
      <p:italic r:id="rId116"/>
    </p:embeddedFont>
    <p:embeddedFont>
      <p:font typeface="Open Sans Semibold" pitchFamily="2" charset="0"/>
      <p:bold r:id="rId117"/>
      <p:boldItalic r:id="rId118"/>
    </p:embeddedFont>
    <p:embeddedFont>
      <p:font typeface="Roboto Light" panose="02000000000000000000" pitchFamily="2" charset="0"/>
      <p:regular r:id="rId119"/>
      <p:italic r:id="rId120"/>
    </p:embeddedFont>
    <p:embeddedFont>
      <p:font typeface="Tahoma" panose="020B0604030504040204" pitchFamily="34" charset="0"/>
      <p:regular r:id="rId121"/>
      <p:bold r:id="rId122"/>
    </p:embeddedFont>
    <p:embeddedFont>
      <p:font typeface="Trebuchet MS" panose="020B0603020202020204" pitchFamily="34" charset="0"/>
      <p:regular r:id="rId123"/>
      <p:bold r:id="rId124"/>
      <p:italic r:id="rId125"/>
      <p:boldItalic r:id="rId126"/>
    </p:embeddedFont>
  </p:embeddedFontLst>
  <p:custDataLst>
    <p:tags r:id="rId127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1pPr>
    <a:lvl2pPr marL="544251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2pPr>
    <a:lvl3pPr marL="1088502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3pPr>
    <a:lvl4pPr marL="163275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4pPr>
    <a:lvl5pPr marL="2177004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5pPr>
    <a:lvl6pPr marL="2721254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6pPr>
    <a:lvl7pPr marL="3265505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7pPr>
    <a:lvl8pPr marL="3809756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8pPr>
    <a:lvl9pPr marL="4354007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EA47-027A-4A4C-8DEA-3F3460FFF9E7}">
          <p14:sldIdLst>
            <p14:sldId id="2147482333"/>
            <p14:sldId id="2147482350"/>
            <p14:sldId id="2147482370"/>
            <p14:sldId id="2147482369"/>
            <p14:sldId id="258"/>
            <p14:sldId id="293"/>
            <p14:sldId id="306"/>
            <p14:sldId id="294"/>
            <p14:sldId id="292"/>
            <p14:sldId id="295"/>
            <p14:sldId id="256"/>
            <p14:sldId id="289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266"/>
            <p14:sldId id="267"/>
            <p14:sldId id="2147482351"/>
            <p14:sldId id="2147482352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7"/>
            <p14:sldId id="288"/>
            <p14:sldId id="290"/>
            <p14:sldId id="291"/>
            <p14:sldId id="2147482354"/>
            <p14:sldId id="2147482355"/>
            <p14:sldId id="2147482356"/>
            <p14:sldId id="2147482357"/>
            <p14:sldId id="2147482358"/>
            <p14:sldId id="2147482359"/>
            <p14:sldId id="2147482361"/>
            <p14:sldId id="2147482362"/>
            <p14:sldId id="2147482363"/>
            <p14:sldId id="2147482364"/>
            <p14:sldId id="2147482365"/>
            <p14:sldId id="2147482366"/>
            <p14:sldId id="305"/>
            <p14:sldId id="2147482367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6"/>
            <p14:sldId id="319"/>
            <p14:sldId id="320"/>
            <p14:sldId id="321"/>
            <p14:sldId id="322"/>
            <p14:sldId id="336"/>
            <p14:sldId id="337"/>
            <p14:sldId id="339"/>
            <p14:sldId id="340"/>
            <p14:sldId id="341"/>
            <p14:sldId id="342"/>
            <p14:sldId id="343"/>
            <p14:sldId id="344"/>
            <p14:sldId id="345"/>
            <p14:sldId id="2147482371"/>
            <p14:sldId id="2147482372"/>
            <p14:sldId id="2147482368"/>
            <p14:sldId id="349"/>
            <p14:sldId id="351"/>
            <p14:sldId id="352"/>
            <p14:sldId id="353"/>
            <p14:sldId id="2147482429"/>
            <p14:sldId id="355"/>
            <p14:sldId id="2147482430"/>
            <p14:sldId id="2147482431"/>
            <p14:sldId id="357"/>
            <p14:sldId id="2147482432"/>
            <p14:sldId id="2147482433"/>
            <p14:sldId id="2147482434"/>
            <p14:sldId id="2147482435"/>
            <p14:sldId id="2147482436"/>
            <p14:sldId id="2147482437"/>
            <p14:sldId id="2147482438"/>
            <p14:sldId id="368"/>
            <p14:sldId id="2147482439"/>
            <p14:sldId id="2147482440"/>
            <p14:sldId id="3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orient="horz" pos="2271">
          <p15:clr>
            <a:srgbClr val="A4A3A4"/>
          </p15:clr>
        </p15:guide>
        <p15:guide id="3" orient="horz" pos="4202">
          <p15:clr>
            <a:srgbClr val="A4A3A4"/>
          </p15:clr>
        </p15:guide>
        <p15:guide id="4" orient="horz" pos="307">
          <p15:clr>
            <a:srgbClr val="A4A3A4"/>
          </p15:clr>
        </p15:guide>
        <p15:guide id="5" orient="horz" pos="3256">
          <p15:clr>
            <a:srgbClr val="A4A3A4"/>
          </p15:clr>
        </p15:guide>
        <p15:guide id="6" orient="horz" pos="1240">
          <p15:clr>
            <a:srgbClr val="A4A3A4"/>
          </p15:clr>
        </p15:guide>
        <p15:guide id="7" orient="horz" pos="3211">
          <p15:clr>
            <a:srgbClr val="A4A3A4"/>
          </p15:clr>
        </p15:guide>
        <p15:guide id="8" orient="horz" pos="2727" userDrawn="1">
          <p15:clr>
            <a:srgbClr val="A4A3A4"/>
          </p15:clr>
        </p15:guide>
        <p15:guide id="9" pos="52">
          <p15:clr>
            <a:srgbClr val="A4A3A4"/>
          </p15:clr>
        </p15:guide>
        <p15:guide id="10" pos="3875">
          <p15:clr>
            <a:srgbClr val="A4A3A4"/>
          </p15:clr>
        </p15:guide>
        <p15:guide id="11" pos="3816">
          <p15:clr>
            <a:srgbClr val="A4A3A4"/>
          </p15:clr>
        </p15:guide>
        <p15:guide id="12" pos="7635">
          <p15:clr>
            <a:srgbClr val="A4A3A4"/>
          </p15:clr>
        </p15:guide>
        <p15:guide id="13" pos="5767" userDrawn="1">
          <p15:clr>
            <a:srgbClr val="A4A3A4"/>
          </p15:clr>
        </p15:guide>
        <p15:guide id="14" pos="5729">
          <p15:clr>
            <a:srgbClr val="A4A3A4"/>
          </p15:clr>
        </p15:guide>
        <p15:guide id="15" pos="1962">
          <p15:clr>
            <a:srgbClr val="A4A3A4"/>
          </p15:clr>
        </p15:guide>
        <p15:guide id="16" pos="1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1956AF"/>
    <a:srgbClr val="71C333"/>
    <a:srgbClr val="FF0000"/>
    <a:srgbClr val="99CCFF"/>
    <a:srgbClr val="6600CC"/>
    <a:srgbClr val="0066FF"/>
    <a:srgbClr val="CCECFF"/>
    <a:srgbClr val="99FF66"/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>
        <p:scale>
          <a:sx n="66" d="100"/>
          <a:sy n="66" d="100"/>
        </p:scale>
        <p:origin x="1454" y="590"/>
      </p:cViewPr>
      <p:guideLst>
        <p:guide orient="horz" pos="2229"/>
        <p:guide orient="horz" pos="2271"/>
        <p:guide orient="horz" pos="4202"/>
        <p:guide orient="horz" pos="307"/>
        <p:guide orient="horz" pos="3256"/>
        <p:guide orient="horz" pos="1240"/>
        <p:guide orient="horz" pos="3211"/>
        <p:guide orient="horz" pos="2727"/>
        <p:guide pos="52"/>
        <p:guide pos="3875"/>
        <p:guide pos="3816"/>
        <p:guide pos="7635"/>
        <p:guide pos="5767"/>
        <p:guide pos="5729"/>
        <p:guide pos="1962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7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8.fntdata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font" Target="fonts/font3.fntdata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font" Target="fonts/font14.fntdata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font" Target="fonts/font4.fntdata"/><Relationship Id="rId118" Type="http://schemas.openxmlformats.org/officeDocument/2006/relationships/font" Target="fonts/font9.fntdata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08" Type="http://schemas.openxmlformats.org/officeDocument/2006/relationships/notesMaster" Target="notesMasters/notesMaster1.xml"/><Relationship Id="rId124" Type="http://schemas.openxmlformats.org/officeDocument/2006/relationships/font" Target="fonts/font15.fntdata"/><Relationship Id="rId129" Type="http://schemas.openxmlformats.org/officeDocument/2006/relationships/viewProps" Target="viewProps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font" Target="fonts/font5.fntdata"/><Relationship Id="rId119" Type="http://schemas.openxmlformats.org/officeDocument/2006/relationships/font" Target="fonts/font10.fntdata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theme" Target="theme/theme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font" Target="fonts/font11.fntdata"/><Relationship Id="rId125" Type="http://schemas.openxmlformats.org/officeDocument/2006/relationships/font" Target="fonts/font16.fntdata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font" Target="fonts/font1.fntdata"/><Relationship Id="rId115" Type="http://schemas.openxmlformats.org/officeDocument/2006/relationships/font" Target="fonts/font6.fntdata"/><Relationship Id="rId131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font" Target="fonts/font17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font" Target="fonts/font12.fntdata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font" Target="fonts/font7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font" Target="fonts/font2.fntdata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tags" Target="tags/tag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82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645CADFC-B07C-4CDF-A6CB-673776AD24B3}" type="datetimeFigureOut">
              <a:rPr lang="en-GB" smtClean="0"/>
              <a:pPr/>
              <a:t>22/01/2026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7A4CD859-BDD9-4D9D-B820-59E9FC703A0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0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6757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158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are just a few examples of the kinds of information that can be extracted from street network data. With the right analytical tools, street networks can reveal a wealth of insights into the urban environment and provide valuable input for urban planning and policy-making.</a:t>
            </a:r>
            <a:endParaRPr lang="es-ES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0765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 b="0" i="0">
                <a:solidFill>
                  <a:srgbClr val="37415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Diapositiva sobre cómo se pueden modelar las redes de calles como grafos con nodos y aristas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4137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Tienen propiedades deseadas – invariancia por traslación – estructura multiescala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496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Este trabajo tiene como objetivo aprender las incrustaciones de redes de calles para su uso en diversas aguas posteriores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tareas como la clasificación de redes de calles y la generación de calles sintéticas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redes. Las incrustaciones aprendidas deben capturar el espacio y la topología de las redes de calles</a:t>
            </a:r>
          </a:p>
          <a:p>
            <a:pPr algn="l"/>
            <a:r>
              <a:rPr lang="es" sz="1800" b="0" i="0" u="none" strike="noStrike" baseline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estructura. Recuperamos datos de redes de calles para ciudades de todo el mundo y creamos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 red no dirigida G = (V,E) donde V representa los cruces de calles y las calles E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conectándolas, junto con una matriz de características nodal X que contiene las coordenadas (latitud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longitud) de cada nodo. Dada la matriz de adyacencia A de G y el nodo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vector de características X, queremos aprender una función f : G → Rd que proyecta cada calle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un espacio latente de dimensión d Rd.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Hacemos esto aprendiendo una distribución sobre grafos G con características de nodo X de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Podemos generar nuevos ejemplos. Dividimos la tarea de modelado en dos partes: 1)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generando nodos de grafo con sus pares de coordenadas X y 2) generando una adyacencia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matriz A para los nodos dados. Podemos formular esto de la siguiente manera:</a:t>
            </a:r>
          </a:p>
          <a:p>
            <a:pPr algn="l"/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Utilizamos modelos de nodo y adyacencia separados, el primero utiliza un enfoque auto-regresivo,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el segundo es un autocodificador de grafos variacionales. De este modo, creamos dos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incrustaciones, una para nodos individuales que codifican su distribución espacial y la segunda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toda la red, que codifica la distribución espacial de todos los nodos y el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estructura de la red topológica. Podemos generar redes de calles sintéticas mediante muestreo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 modelo de nodos y luego pasar los nodos resultantes como entradas al variacional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Autocodificador de grafos como</a:t>
            </a:r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facilitar el aprendizaje de la distribución espacial de coordenadas de nodos, centramos</a:t>
            </a:r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cada red de calles en (0,0) y normaliza tanto las coordenadas x como y tales que el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diagonal de su caja delimitadora es igual a 1. Una vez que los nodos están centrados y normalizados,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Aplicamos una cuantización uniforme de 8 bits que nos permite modelar los nodos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valores de coordenadas como distribuciones categóricas. Se ha adoptado un enfoque similar para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modelos 3D mallados por Nash et al. (2020) y para discretizar señales continuas Van Oord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et al. (2016), con la ventaja de poder expresar distribuciones arbitrarias. Encontramos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la extensión espacial de la cuantización de 8 bits de 1 km no reduce el tamaño total de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red, ya que todos los nodos están en diferentes compartimentos.</a:t>
            </a:r>
          </a:p>
          <a:p>
            <a:pPr algn="l"/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salida en el paso final del transformador es el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logits de la distribución de los valores de coordenadas cuantizadas. Usamos los embeddings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aprendidos como vectores de características para cada nodo como entradas al autocodificador de grafos variacionales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modelo.</a:t>
            </a:r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 vez que tenemos una serie de incrustaciones de nodos, queremos estimar las distribuciones de aristas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estimando la matriz de adyacencia para un conjunto dado de nodos. Para lograrlo, utilizamos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autocodificador de grafos variacionales Kipf y Welling (2016b), un marco para no supervisado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aprendizaje sobre datos estructurados en grafos basados en el autocodificador variacional Kingma</a:t>
            </a:r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Welling (2013). El modelo puede aprender representaciones latentes para grafos no dirigidos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utilizando una matriz de adyacencia y una matriz de características de nodo. Usamos una serie de convoluciones de grafos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redes (GCN), Kipf y Welling (2016a) para aprender estructuras locales y globales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presente en los datos.</a:t>
            </a:r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Ambas redes se entrenan usando una división 80-20 de pruebas de entrenamiento de todo el conjunto de datos.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Las incrustaciones finales que obtenemos para tareas posteriores se crean mediante la concatenación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incrustaciones desde Z y reducción adicional del tamaño de las variables latentes resultantes mediante</a:t>
            </a:r>
          </a:p>
          <a:p>
            <a:pPr algn="l"/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aplicando una reducción de dimensionalidad que maximice la varianza a lo largo de todo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Conjunto de datos de entrenamiento.</a:t>
            </a:r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0846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 km²</a:t>
            </a:r>
          </a:p>
          <a:p>
            <a:pPr algn="l"/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Nodos promedios: 430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Aristas medias: 1.100</a:t>
            </a:r>
          </a:p>
          <a:p>
            <a:pPr algn="l"/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cuadrícula, recuperamos un grafo G = (V, E) donde cada vértice v corresponde a una calle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intersección, y el borde E corresponde a un tramo de calle. Cada red de calles es la primera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reproyectado desde las coordenadas esféricas dadas a los metros usando la proyección UTM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el área dada. Luego, las redes de calles se simplifican aún más uniendo nodos</a:t>
            </a:r>
          </a:p>
          <a:p>
            <a:pPr algn="l"/>
            <a:r>
              <a:rPr lang="es" sz="1800" b="0" i="0" u="none" strike="noStrike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Más cerca de un umbral de 10 m.</a:t>
            </a:r>
          </a:p>
          <a:p>
            <a:pPr algn="l"/>
            <a:endParaRPr lang="en-US" sz="1800" b="0" i="0" u="none" strike="noStrike" baseline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endParaRPr lang="en-GB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46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40" y="2242704"/>
            <a:ext cx="12038033" cy="1484655"/>
          </a:xfrm>
        </p:spPr>
        <p:txBody>
          <a:bodyPr/>
          <a:lstStyle>
            <a:lvl1pPr algn="ctr">
              <a:defRPr sz="43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2154" y="3800402"/>
            <a:ext cx="5978804" cy="544504"/>
          </a:xfrm>
        </p:spPr>
        <p:txBody>
          <a:bodyPr/>
          <a:lstStyle>
            <a:lvl1pPr marL="0" indent="0" algn="ctr">
              <a:buFontTx/>
              <a:buNone/>
              <a:defRPr sz="17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subtitle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trip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1" y="2046762"/>
            <a:ext cx="2931201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52350" y="2046762"/>
            <a:ext cx="5968223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05213"/>
            <a:ext cx="2931201" cy="150772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115328" y="2046762"/>
            <a:ext cx="2941784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52350" y="3605214"/>
            <a:ext cx="2931201" cy="149225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9191488" y="3605213"/>
            <a:ext cx="2931201" cy="149225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5937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63989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13987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2541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3115328" y="3613987"/>
            <a:ext cx="5978806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311532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152350" y="2046762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6152350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 hasCustomPrompt="1"/>
          </p:nvPr>
        </p:nvSpPr>
        <p:spPr>
          <a:xfrm>
            <a:off x="6152350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9191488" y="2046762"/>
            <a:ext cx="2931201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9191488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919148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613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9588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9042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39" y="476360"/>
            <a:ext cx="12038034" cy="6194272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84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0" y="476361"/>
            <a:ext cx="597457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2540" y="1047992"/>
            <a:ext cx="597457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152350" y="476361"/>
            <a:ext cx="596822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52350" y="1047992"/>
            <a:ext cx="596822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863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+P Colou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| Subtitle</a:t>
            </a:r>
          </a:p>
        </p:txBody>
      </p:sp>
    </p:spTree>
    <p:extLst>
      <p:ext uri="{BB962C8B-B14F-4D97-AF65-F5344CB8AC3E}">
        <p14:creationId xmlns:p14="http://schemas.microsoft.com/office/powerpoint/2010/main" val="52042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0413" cy="6859588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A9988"/>
          </a:solidFill>
        </p:spPr>
        <p:txBody>
          <a:bodyPr wrap="square" lIns="0" tIns="0" rIns="0" bIns="0" rtlCol="0"/>
          <a:lstStyle/>
          <a:p>
            <a:endParaRPr sz="2533"/>
          </a:p>
        </p:txBody>
      </p:sp>
      <p:sp>
        <p:nvSpPr>
          <p:cNvPr id="17" name="bg object 17"/>
          <p:cNvSpPr/>
          <p:nvPr/>
        </p:nvSpPr>
        <p:spPr>
          <a:xfrm>
            <a:off x="1107042" y="1588714"/>
            <a:ext cx="994704" cy="61821"/>
          </a:xfrm>
          <a:custGeom>
            <a:avLst/>
            <a:gdLst/>
            <a:ahLst/>
            <a:cxnLst/>
            <a:rect l="l" t="t" r="r" b="b"/>
            <a:pathLst>
              <a:path w="746125" h="46355">
                <a:moveTo>
                  <a:pt x="745756" y="0"/>
                </a:moveTo>
                <a:lnTo>
                  <a:pt x="376008" y="0"/>
                </a:lnTo>
                <a:lnTo>
                  <a:pt x="372897" y="0"/>
                </a:lnTo>
                <a:lnTo>
                  <a:pt x="0" y="0"/>
                </a:lnTo>
                <a:lnTo>
                  <a:pt x="0" y="45834"/>
                </a:lnTo>
                <a:lnTo>
                  <a:pt x="372897" y="45834"/>
                </a:lnTo>
                <a:lnTo>
                  <a:pt x="376008" y="45834"/>
                </a:lnTo>
                <a:lnTo>
                  <a:pt x="745756" y="45834"/>
                </a:lnTo>
                <a:lnTo>
                  <a:pt x="7457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2533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66" b="1" i="0">
                <a:solidFill>
                  <a:srgbClr val="1A1A1A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1808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1/22/2026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6326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889" y="3429794"/>
            <a:ext cx="5156211" cy="40490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s-EC" noProof="0" dirty="0"/>
              <a:t>Agenda de la sesión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990" y="3429794"/>
            <a:ext cx="5518160" cy="285670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 b="1"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>
              <a:buAutoNum type="arabicPeriod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013036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r>
              <a:rPr lang="es-EC" noProof="0" dirty="0"/>
              <a:t>	</a:t>
            </a:r>
          </a:p>
          <a:p>
            <a:pPr marL="1489255" marR="0" lvl="2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2033506" marR="0" lvl="3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75318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688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Contents</a:t>
            </a:r>
            <a:endParaRPr lang="es-EC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6011874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/>
            </a:lvl1pPr>
            <a:lvl2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3750897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9321" cy="52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2707" y="536391"/>
            <a:ext cx="11359321" cy="455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078" lvl="1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617" lvl="2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156" lvl="3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695" lvl="4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234" lvl="5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6773" lvl="6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312" lvl="7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5851" lvl="8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  <p:cxnSp>
        <p:nvCxnSpPr>
          <p:cNvPr id="24" name="Google Shape;24;p4"/>
          <p:cNvCxnSpPr/>
          <p:nvPr/>
        </p:nvCxnSpPr>
        <p:spPr>
          <a:xfrm>
            <a:off x="127225" y="536404"/>
            <a:ext cx="11165746" cy="11203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2155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059154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19234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B71A9-1D8E-4306-A77B-7BB1004306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5941"/>
            <a:ext cx="12190413" cy="527707"/>
          </a:xfrm>
        </p:spPr>
        <p:txBody>
          <a:bodyPr/>
          <a:lstStyle>
            <a:lvl1pPr marL="0" indent="0" algn="ctr">
              <a:buNone/>
              <a:defRPr sz="28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Divider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00336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mage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476360"/>
            <a:ext cx="12050038" cy="612821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328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40" y="476360"/>
            <a:ext cx="12038033" cy="5932273"/>
          </a:xfrm>
        </p:spPr>
        <p:txBody>
          <a:bodyPr anchor="ctr" anchorCtr="0"/>
          <a:lstStyle>
            <a:lvl1pPr marL="0" indent="0" algn="ctr">
              <a:buNone/>
              <a:defRPr sz="19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82539" y="0"/>
            <a:ext cx="1205708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100" dirty="0">
                <a:latin typeface="Open Sans Light" panose="020B0306030504020204" pitchFamily="34" charset="0"/>
              </a:rPr>
              <a:t>Click to edit Master title style</a:t>
            </a:r>
            <a:endParaRPr lang="en-GB" sz="2100" dirty="0">
              <a:latin typeface="Open Sans Light" panose="020B0306030504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4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Landscap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229B-0358-58B7-ADC2-D9E0AEFF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948" y="6604577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4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Portrai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6" y="476360"/>
            <a:ext cx="5986575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476360"/>
            <a:ext cx="5983028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520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61556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0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61556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75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539" y="0"/>
            <a:ext cx="12038034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39" y="476360"/>
            <a:ext cx="12038034" cy="605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</a:t>
            </a:r>
            <a:r>
              <a:rPr lang="es-EC" noProof="0" dirty="0" err="1"/>
              <a:t>text</a:t>
            </a:r>
            <a:endParaRPr lang="es-EC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8" r:id="rId3"/>
    <p:sldLayoutId id="2147483667" r:id="rId4"/>
    <p:sldLayoutId id="2147483661" r:id="rId5"/>
    <p:sldLayoutId id="2147483657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50" r:id="rId13"/>
    <p:sldLayoutId id="2147483653" r:id="rId14"/>
    <p:sldLayoutId id="2147483666" r:id="rId15"/>
    <p:sldLayoutId id="2147483674" r:id="rId16"/>
    <p:sldLayoutId id="2147483675" r:id="rId1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85B1BB-A2A7-280B-2084-F5BC6AE7F442}"/>
              </a:ext>
            </a:extLst>
          </p:cNvPr>
          <p:cNvSpPr/>
          <p:nvPr userDrawn="1"/>
        </p:nvSpPr>
        <p:spPr>
          <a:xfrm>
            <a:off x="0" y="0"/>
            <a:ext cx="6095206" cy="6859588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30026935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8" r:id="rId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lesens.co/2019/01/16/neural-network-loss-visualization/" TargetMode="External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jp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cholarpedia.org/article/Echo_state_network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62/neco.1989.1.4.541" TargetMode="External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till.pub/2021/gnn-intro/" TargetMode="External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png"/><Relationship Id="rId4" Type="http://schemas.openxmlformats.org/officeDocument/2006/relationships/hyperlink" Target="https://knowyourmeme.com/memes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3961-AAF5-7AFF-46AC-6D3314D57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noProof="0" dirty="0"/>
              <a:t>Manejo y Análisis de Datos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7661AE-4965-9EB9-DE2C-912812C2E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154" y="3800402"/>
            <a:ext cx="5978804" cy="936698"/>
          </a:xfrm>
        </p:spPr>
        <p:txBody>
          <a:bodyPr/>
          <a:lstStyle/>
          <a:p>
            <a:r>
              <a:rPr lang="es-EC" noProof="0" dirty="0"/>
              <a:t>Redes Neuronales</a:t>
            </a:r>
          </a:p>
          <a:p>
            <a:r>
              <a:rPr lang="es-EC" noProof="0" dirty="0"/>
              <a:t>Dr. Mateo Neira</a:t>
            </a:r>
          </a:p>
          <a:p>
            <a:endParaRPr lang="es-EC" noProof="0" dirty="0"/>
          </a:p>
          <a:p>
            <a:r>
              <a:rPr lang="es-EC" noProof="0" dirty="0"/>
              <a:t>Maestría en Ciudades Sostenibles, 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28086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CE2B-5571-B7B5-1622-57EFE83A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Enfoques previos para aprender a partir de datos de redes viales aplicando ML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C1C70-1F40-F350-FD33-AE65C30BE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7222"/>
            <a:ext cx="6440379" cy="2666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680560-E49A-B2C7-7678-9CB18511F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59" y="1120504"/>
            <a:ext cx="3412278" cy="3909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C50563-D7A8-E80E-00EA-A128688E245C}"/>
              </a:ext>
            </a:extLst>
          </p:cNvPr>
          <p:cNvSpPr txBox="1"/>
          <p:nvPr/>
        </p:nvSpPr>
        <p:spPr>
          <a:xfrm>
            <a:off x="172189" y="5331091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C" sz="11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Moosavi, Vahid. "Urban </a:t>
            </a:r>
            <a:r>
              <a:rPr lang="es-EC" sz="11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Morphology</a:t>
            </a:r>
            <a:r>
              <a:rPr lang="es-EC" sz="11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11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Meets</a:t>
            </a:r>
            <a:r>
              <a:rPr lang="es-EC" sz="11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Deep </a:t>
            </a:r>
            <a:r>
              <a:rPr lang="es-EC" sz="11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</a:t>
            </a:r>
            <a:r>
              <a:rPr lang="es-EC" sz="11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." </a:t>
            </a:r>
            <a:r>
              <a:rPr lang="es-EC" sz="1100" b="0" i="1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 </a:t>
            </a:r>
            <a:r>
              <a:rPr lang="es-EC" sz="1100" b="0" i="1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</a:t>
            </a:r>
            <a:r>
              <a:rPr lang="es-EC" sz="1100" b="0" i="1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s-EC" sz="1100" b="0" i="1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</a:t>
            </a:r>
            <a:r>
              <a:rPr lang="es-EC" sz="1100" b="0" i="1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City: </a:t>
            </a:r>
            <a:r>
              <a:rPr lang="es-EC" sz="1100" b="0" i="1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Applications</a:t>
            </a:r>
            <a:r>
              <a:rPr lang="es-EC" sz="1100" b="0" i="1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</a:t>
            </a:r>
            <a:r>
              <a:rPr lang="es-EC" sz="1100" b="0" i="1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Architecture</a:t>
            </a:r>
            <a:r>
              <a:rPr lang="es-EC" sz="1100" b="0" i="1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Urban Design</a:t>
            </a:r>
            <a:r>
              <a:rPr lang="es-EC" sz="11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(2022).</a:t>
            </a:r>
            <a:endParaRPr lang="es-EC" sz="1200" b="0" i="0" noProof="0" dirty="0">
              <a:solidFill>
                <a:srgbClr val="22222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127F76-2958-88F9-EC56-E86C9A51FF37}"/>
              </a:ext>
            </a:extLst>
          </p:cNvPr>
          <p:cNvSpPr txBox="1"/>
          <p:nvPr/>
        </p:nvSpPr>
        <p:spPr>
          <a:xfrm>
            <a:off x="7013359" y="5331091"/>
            <a:ext cx="500486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100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Kempinska</a:t>
            </a:r>
            <a:r>
              <a:rPr lang="es-EC" sz="11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Kira, and Roberto Murcio. "</a:t>
            </a:r>
            <a:r>
              <a:rPr lang="es-EC" sz="1100" i="1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Modelling</a:t>
            </a:r>
            <a:r>
              <a:rPr lang="es-EC" sz="1100" i="1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1100" i="1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urban</a:t>
            </a:r>
            <a:r>
              <a:rPr lang="es-EC" sz="1100" i="1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1100" i="1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networks</a:t>
            </a:r>
            <a:r>
              <a:rPr lang="es-EC" sz="1100" i="1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1100" i="1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using</a:t>
            </a:r>
            <a:r>
              <a:rPr lang="es-EC" sz="1100" i="1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1100" i="1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Variational</a:t>
            </a:r>
            <a:r>
              <a:rPr lang="es-EC" sz="1100" i="1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1100" i="1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Autoencoders</a:t>
            </a:r>
            <a:r>
              <a:rPr lang="es-EC" sz="11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." </a:t>
            </a:r>
            <a:r>
              <a:rPr lang="es-EC" sz="1100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Applied</a:t>
            </a:r>
            <a:r>
              <a:rPr lang="es-EC" sz="11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 </a:t>
            </a:r>
            <a:r>
              <a:rPr lang="es-EC" sz="1100" noProof="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Science</a:t>
            </a:r>
            <a:r>
              <a:rPr lang="es-EC" sz="1100" noProof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4.1 (2019): 1-11.</a:t>
            </a:r>
          </a:p>
        </p:txBody>
      </p:sp>
    </p:spTree>
    <p:extLst>
      <p:ext uri="{BB962C8B-B14F-4D97-AF65-F5344CB8AC3E}">
        <p14:creationId xmlns:p14="http://schemas.microsoft.com/office/powerpoint/2010/main" val="95204950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037BC-BA34-6632-98E0-53F6CD3F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40D4E24F-C69D-6B59-63C1-C59DC4485D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140" noProof="0" dirty="0"/>
              <a:t>Curvas de entrenamiento en lectura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842A7B-4377-9912-8EE9-BB61CA8C65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Perdida de validación &gt;&gt; perdida de entrenamiento </a:t>
            </a:r>
          </a:p>
          <a:p>
            <a:pPr algn="ctr"/>
            <a:endParaRPr lang="es-EC" sz="28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sobre ajuste</a:t>
            </a:r>
          </a:p>
        </p:txBody>
      </p:sp>
      <p:pic>
        <p:nvPicPr>
          <p:cNvPr id="3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10904" y="770874"/>
            <a:ext cx="5759981" cy="350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4778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6A6412-D7E8-3CB7-B13E-EBAD1A275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C21215DE-E5F7-E3EB-AC9E-6B218D794E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140" noProof="0" dirty="0"/>
              <a:t>Curvas de entrenamiento en lectura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DF9ADC4-ADF4-2230-CCD0-400DFDD879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Perdida de validación ~ perdida de entrenamiento </a:t>
            </a:r>
          </a:p>
          <a:p>
            <a:pPr algn="ctr"/>
            <a:endParaRPr lang="es-EC" sz="28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sub ajuste</a:t>
            </a:r>
          </a:p>
        </p:txBody>
      </p:sp>
      <p:pic>
        <p:nvPicPr>
          <p:cNvPr id="4" name="object 5">
            <a:extLst>
              <a:ext uri="{FF2B5EF4-FFF2-40B4-BE49-F238E27FC236}">
                <a16:creationId xmlns:a16="http://schemas.microsoft.com/office/drawing/2014/main" id="{1AB1730B-B1BB-296C-6185-DD03A8F59B6D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8440" y="831300"/>
            <a:ext cx="5861803" cy="353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9625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-13" noProof="0" dirty="0"/>
              <a:t>Fronteras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D98D00-F091-FD6F-BE8D-B5B8AEB52D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18" y="662350"/>
            <a:ext cx="11202776" cy="5141349"/>
          </a:xfrm>
        </p:spPr>
        <p:txBody>
          <a:bodyPr/>
          <a:lstStyle/>
          <a:p>
            <a:r>
              <a:rPr lang="es-ES" sz="1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Aprendizaje profundo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Modelos con cientos de capas, miles de millones de pesos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Transformadores, redes generativas antagónicas, autocodificadores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Modelos de </a:t>
            </a:r>
            <a:r>
              <a:rPr lang="es-E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fondación</a:t>
            </a: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aprendizaje </a:t>
            </a:r>
            <a:r>
              <a:rPr lang="es-E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autosupervisado</a:t>
            </a: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IA generativa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AutoMLs</a:t>
            </a: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: una herramienta para generar automáticamente buenos modelos de ML para una tarea</a:t>
            </a:r>
          </a:p>
          <a:p>
            <a:endParaRPr lang="es-ES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1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IA explicable (XAI)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Modelos </a:t>
            </a:r>
            <a:r>
              <a:rPr lang="es-E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explicables+interpretables+controlables</a:t>
            </a:r>
            <a:endParaRPr lang="es-ES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Razonamiento humano-similar y comprensible para humanos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Neurosimbólico</a:t>
            </a: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</a:p>
          <a:p>
            <a:pPr marL="1170158" lvl="1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Pérdidas semánticas, tensores lógicos, regresión simbólica, </a:t>
            </a:r>
            <a:r>
              <a:rPr lang="es-E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conceptores</a:t>
            </a: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... </a:t>
            </a:r>
          </a:p>
          <a:p>
            <a:endParaRPr lang="es-ES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1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Otros: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NNs</a:t>
            </a: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informados por la física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EDO neuronales,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EDPs</a:t>
            </a: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aprendizaje automático cuántico,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DL geométrico</a:t>
            </a:r>
          </a:p>
          <a:p>
            <a:endParaRPr lang="es-EC" sz="1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2323EC-3C19-409F-32E9-668F76627475}"/>
              </a:ext>
            </a:extLst>
          </p:cNvPr>
          <p:cNvGrpSpPr/>
          <p:nvPr/>
        </p:nvGrpSpPr>
        <p:grpSpPr>
          <a:xfrm>
            <a:off x="2466787" y="1687842"/>
            <a:ext cx="7256837" cy="2875659"/>
            <a:chOff x="383463" y="861090"/>
            <a:chExt cx="7257782" cy="287603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FB942B4-A8A1-0A45-291F-DAAC66892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63" y="2381274"/>
              <a:ext cx="7257782" cy="135584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A35EEC-AED9-87D5-C3F9-9F5FEF97C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3463" y="861090"/>
              <a:ext cx="7257782" cy="141361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D700A1-9575-8E18-9FA1-A14345FE7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Enfoques previos para aprender a partir de datos de redes viales utilizando ML</a:t>
            </a:r>
          </a:p>
        </p:txBody>
      </p:sp>
      <p:sp>
        <p:nvSpPr>
          <p:cNvPr id="3" name="Google Shape;107;p5">
            <a:extLst>
              <a:ext uri="{FF2B5EF4-FFF2-40B4-BE49-F238E27FC236}">
                <a16:creationId xmlns:a16="http://schemas.microsoft.com/office/drawing/2014/main" id="{73CA92AD-6500-DB07-2222-794758B58139}"/>
              </a:ext>
            </a:extLst>
          </p:cNvPr>
          <p:cNvSpPr/>
          <p:nvPr/>
        </p:nvSpPr>
        <p:spPr>
          <a:xfrm>
            <a:off x="383413" y="5018341"/>
            <a:ext cx="11964599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¿Qué representación latente compacta se puede aprender de imágenes urbanas sin supervisión?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Qué información se puede aprender desde una perspectiva geográfica 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schemeClr val="dk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Calibri"/>
              </a:rPr>
              <a:t>¿Para qué sirve la representación latente?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591A4A-90CA-A58E-D8B9-CE3DA10B3137}"/>
              </a:ext>
            </a:extLst>
          </p:cNvPr>
          <p:cNvSpPr txBox="1"/>
          <p:nvPr/>
        </p:nvSpPr>
        <p:spPr>
          <a:xfrm>
            <a:off x="654030" y="784764"/>
            <a:ext cx="108823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Law, Stephen, and Mateo Neira. "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unsupervised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approach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geographical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discovery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level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images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 </a:t>
            </a:r>
            <a:r>
              <a:rPr lang="es-EC" sz="14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Proceedings</a:t>
            </a:r>
            <a:r>
              <a:rPr lang="es-EC" sz="14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14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C" sz="14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3rd ACM SIGSPATIAL International Workshop </a:t>
            </a:r>
            <a:r>
              <a:rPr lang="es-EC" sz="14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14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AI </a:t>
            </a:r>
            <a:r>
              <a:rPr lang="es-EC" sz="14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es-EC" sz="14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</a:t>
            </a:r>
            <a:r>
              <a:rPr lang="es-EC" sz="14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4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14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Discovery</a:t>
            </a:r>
            <a:r>
              <a:rPr lang="es-EC" sz="14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2019.</a:t>
            </a:r>
            <a:endParaRPr lang="es-EC" sz="14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538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3980C40-D868-4199-8016-061333418B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253"/>
          <a:stretch/>
        </p:blipFill>
        <p:spPr>
          <a:xfrm>
            <a:off x="865748" y="720541"/>
            <a:ext cx="9844228" cy="5003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4B78159-3A29-404D-8538-6A0492205427}"/>
              </a:ext>
            </a:extLst>
          </p:cNvPr>
          <p:cNvSpPr txBox="1"/>
          <p:nvPr/>
        </p:nvSpPr>
        <p:spPr>
          <a:xfrm>
            <a:off x="4990394" y="743151"/>
            <a:ext cx="1273663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 err="1">
                <a:solidFill>
                  <a:prstClr val="black"/>
                </a:solidFill>
                <a:latin typeface="Calibri Light" panose="020F0302020204030204"/>
              </a:rPr>
              <a:t>Conv</a:t>
            </a:r>
            <a:r>
              <a:rPr lang="es-EC" sz="2000" noProof="0" dirty="0">
                <a:solidFill>
                  <a:prstClr val="black"/>
                </a:solidFill>
                <a:latin typeface="Calibri Light" panose="020F0302020204030204"/>
              </a:rPr>
              <a:t>-PCA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BE6A5E-C7EE-4980-8CAC-4D7D32359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599" y="1264496"/>
            <a:ext cx="1355288" cy="13552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17BF8D4-DD1D-4AC9-8D8B-24148BC8F3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656" y="1265644"/>
            <a:ext cx="1355288" cy="13552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D3B173A-98FA-47C3-A2F1-F9444A01C6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750" y="4647335"/>
            <a:ext cx="931019" cy="9310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60FBCC-E08F-E915-DC6F-501AB8223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Enfoques previos para aprender a partir de datos de redes de calles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773962-4550-7CE2-1504-4F9F77E4BBFB}"/>
                  </a:ext>
                </a:extLst>
              </p:cNvPr>
              <p:cNvSpPr/>
              <p:nvPr/>
            </p:nvSpPr>
            <p:spPr>
              <a:xfrm>
                <a:off x="7526648" y="3977240"/>
                <a:ext cx="4177459" cy="9864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C" sz="2400" i="1" noProof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C" sz="2400" i="1" noProof="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s-EC" sz="2400" i="1" noProof="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𝑟</m:t>
                          </m:r>
                        </m:sub>
                      </m:sSub>
                      <m:r>
                        <a:rPr lang="es-EC" sz="2400" noProof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s-EC" sz="2400" i="1" noProof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C" sz="2400" noProof="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s-EC" sz="2400" i="1" noProof="0" smtClean="0">
                              <a:solidFill>
                                <a:prstClr val="black"/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s-EC" sz="2400" i="1" noProof="0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p>
                            <m:sSupPr>
                              <m:ctrlPr>
                                <a:rPr lang="es-EC" sz="2400" i="1" noProof="0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C" sz="2400" i="1" noProof="0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C" sz="2400" i="1" noProof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C" sz="2400" i="1" noProof="0" smtClean="0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s-EC" sz="2400" i="1" noProof="0" smtClean="0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C" sz="2400" noProof="0" smtClean="0">
                                      <a:solidFill>
                                        <a:prstClr val="black"/>
                                      </a:solidFill>
                                      <a:latin typeface="Cambria Math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s-EC" sz="2400" i="1" noProof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C" sz="2400" i="1" noProof="0" smtClean="0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s-EC" sz="2400" i="1" noProof="0" smtClean="0">
                                          <a:solidFill>
                                            <a:prstClr val="black"/>
                                          </a:solidFill>
                                          <a:latin typeface="Cambria Math" charset="0"/>
                                        </a:rPr>
                                        <m:t>𝑢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s-EC" sz="2400" i="1" noProof="0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s-EC" sz="2400" i="1" noProof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EC" sz="2400" i="1" noProof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s-EC" sz="2400" i="1" noProof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s-EC" sz="2400" i="1" noProof="0" smtClean="0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s-EC" sz="2400" i="1" noProof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s-EC" sz="2400" i="1" noProof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s-EC" sz="2400" i="1" noProof="0" smtClean="0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s-EC" sz="2400" noProof="0" smtClean="0">
                                  <a:solidFill>
                                    <a:prstClr val="black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s-EC" sz="2400" noProof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A773962-4550-7CE2-1504-4F9F77E4BB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6648" y="3977240"/>
                <a:ext cx="4177459" cy="9864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296014-F5E6-E34E-FAD5-C3B7BFDBC570}"/>
              </a:ext>
            </a:extLst>
          </p:cNvPr>
          <p:cNvSpPr txBox="1"/>
          <p:nvPr/>
        </p:nvSpPr>
        <p:spPr>
          <a:xfrm>
            <a:off x="7380529" y="3138603"/>
            <a:ext cx="4661163" cy="400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1. </a:t>
            </a:r>
            <a:r>
              <a:rPr lang="es-EC" sz="2000" noProof="0" dirty="0" err="1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Convolutional</a:t>
            </a:r>
            <a:r>
              <a:rPr lang="es-EC" sz="2000" noProof="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2000" noProof="0" dirty="0" err="1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AutoEncoder</a:t>
            </a:r>
            <a:r>
              <a:rPr lang="es-EC" sz="2000" noProof="0" dirty="0">
                <a:solidFill>
                  <a:prstClr val="black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(x -&gt; z)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1CEB3-6F7E-4BE5-FF76-9B17873BB005}"/>
              </a:ext>
            </a:extLst>
          </p:cNvPr>
          <p:cNvSpPr txBox="1"/>
          <p:nvPr/>
        </p:nvSpPr>
        <p:spPr>
          <a:xfrm>
            <a:off x="7526647" y="5344821"/>
            <a:ext cx="5354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09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Principal </a:t>
            </a:r>
            <a:r>
              <a:rPr lang="es-EC" sz="1800" noProof="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</a:t>
            </a:r>
            <a:r>
              <a:rPr lang="es-EC" sz="1800" noProof="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1800" noProof="0" dirty="0" err="1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analysis</a:t>
            </a:r>
            <a:r>
              <a:rPr lang="es-EC" sz="1800" noProof="0" dirty="0">
                <a:solidFill>
                  <a:prstClr val="black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(z -&gt; v)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83261D-B0AE-4688-5388-5903B16B24F5}"/>
                  </a:ext>
                </a:extLst>
              </p:cNvPr>
              <p:cNvSpPr/>
              <p:nvPr/>
            </p:nvSpPr>
            <p:spPr>
              <a:xfrm>
                <a:off x="7833605" y="5760479"/>
                <a:ext cx="1342244" cy="461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914309" fontAlgn="auto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C" sz="2400" i="1" noProof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𝑉</m:t>
                      </m:r>
                      <m:r>
                        <a:rPr lang="es-EC" sz="2400" noProof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s-EC" sz="2400" i="1" noProof="0" smtClean="0">
                          <a:solidFill>
                            <a:prstClr val="black"/>
                          </a:solidFill>
                          <a:latin typeface="Cambria Math" charset="0"/>
                        </a:rPr>
                        <m:t>𝑍𝑊</m:t>
                      </m:r>
                    </m:oMath>
                  </m:oMathPara>
                </a14:m>
                <a:endParaRPr lang="es-EC" sz="2400" noProof="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C83261D-B0AE-4688-5388-5903B16B24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3605" y="5760479"/>
                <a:ext cx="1342244" cy="4616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9E4E73DE-7D75-FD80-B347-8AD4FDB62F27}"/>
              </a:ext>
            </a:extLst>
          </p:cNvPr>
          <p:cNvSpPr txBox="1"/>
          <p:nvPr/>
        </p:nvSpPr>
        <p:spPr>
          <a:xfrm>
            <a:off x="186050" y="6202702"/>
            <a:ext cx="10882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Law, Stephen, and Mateo Neira. "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unsupervised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approach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geographical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discovery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level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images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 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Proceedings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3rd ACM SIGSPATIAL International Workshop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AI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Discovery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2019.</a:t>
            </a:r>
            <a:endParaRPr lang="es-EC" sz="8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19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CE2B-5571-B7B5-1622-57EFE83A6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Enfoques previos para aprender a partir de datos de redes de calles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C3F45BF-2F4C-A58B-56B2-74D0DAC4CD17}"/>
              </a:ext>
            </a:extLst>
          </p:cNvPr>
          <p:cNvGrpSpPr/>
          <p:nvPr/>
        </p:nvGrpSpPr>
        <p:grpSpPr>
          <a:xfrm>
            <a:off x="140390" y="1024945"/>
            <a:ext cx="8546410" cy="4809698"/>
            <a:chOff x="4427911" y="4158940"/>
            <a:chExt cx="4774706" cy="268708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7BB6BC9-1C71-3D8B-1D95-B5DDAE4C3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65033" y="4624428"/>
              <a:ext cx="3389808" cy="174382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A71BF86-ED2A-C64F-FCC8-15F3786247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413"/>
            <a:stretch/>
          </p:blipFill>
          <p:spPr>
            <a:xfrm>
              <a:off x="4427911" y="5645278"/>
              <a:ext cx="3774718" cy="1200743"/>
            </a:xfrm>
            <a:prstGeom prst="rect">
              <a:avLst/>
            </a:prstGeom>
          </p:spPr>
        </p:pic>
        <p:sp>
          <p:nvSpPr>
            <p:cNvPr id="26" name="Title 1">
              <a:extLst>
                <a:ext uri="{FF2B5EF4-FFF2-40B4-BE49-F238E27FC236}">
                  <a16:creationId xmlns:a16="http://schemas.microsoft.com/office/drawing/2014/main" id="{12079037-849A-99CA-D590-5CF487DB5610}"/>
                </a:ext>
              </a:extLst>
            </p:cNvPr>
            <p:cNvSpPr txBox="1">
              <a:spLocks/>
            </p:cNvSpPr>
            <p:nvPr/>
          </p:nvSpPr>
          <p:spPr>
            <a:xfrm>
              <a:off x="5571526" y="4158940"/>
              <a:ext cx="3631091" cy="38461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 fontScale="97500"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EC" sz="2000" noProof="0" dirty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Aprendizaje no supervisado sobre grafos 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F2E314D-8339-2977-42B7-F4E5B6725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983" y="4785021"/>
              <a:ext cx="501002" cy="50100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9433685-E8CC-13EB-7366-81E912F98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1064" y="4786169"/>
              <a:ext cx="501002" cy="501002"/>
            </a:xfrm>
            <a:prstGeom prst="rect">
              <a:avLst/>
            </a:prstGeom>
          </p:spPr>
        </p:pic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9E7352B-5A20-2AFE-9F7F-4C9AB305ED7A}"/>
              </a:ext>
            </a:extLst>
          </p:cNvPr>
          <p:cNvCxnSpPr/>
          <p:nvPr/>
        </p:nvCxnSpPr>
        <p:spPr>
          <a:xfrm>
            <a:off x="6990344" y="2593969"/>
            <a:ext cx="117829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2882923-67BC-D4D5-BCAF-165C3EF56904}"/>
              </a:ext>
            </a:extLst>
          </p:cNvPr>
          <p:cNvCxnSpPr/>
          <p:nvPr/>
        </p:nvCxnSpPr>
        <p:spPr>
          <a:xfrm>
            <a:off x="6990344" y="3523609"/>
            <a:ext cx="117829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BAB0834-8001-12A0-16FC-6680F19BD024}"/>
              </a:ext>
            </a:extLst>
          </p:cNvPr>
          <p:cNvCxnSpPr/>
          <p:nvPr/>
        </p:nvCxnSpPr>
        <p:spPr>
          <a:xfrm>
            <a:off x="6990344" y="4671689"/>
            <a:ext cx="1178296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1">
            <a:extLst>
              <a:ext uri="{FF2B5EF4-FFF2-40B4-BE49-F238E27FC236}">
                <a16:creationId xmlns:a16="http://schemas.microsoft.com/office/drawing/2014/main" id="{DC57C2ED-A2C6-22E1-4485-35036EF69020}"/>
              </a:ext>
            </a:extLst>
          </p:cNvPr>
          <p:cNvSpPr txBox="1">
            <a:spLocks/>
          </p:cNvSpPr>
          <p:nvPr/>
        </p:nvSpPr>
        <p:spPr>
          <a:xfrm>
            <a:off x="8299665" y="2368068"/>
            <a:ext cx="3498498" cy="451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C" sz="1800" noProof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Autocodificador convolucional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45F2A86-EDB2-0587-30B3-2A6E9602BD3F}"/>
              </a:ext>
            </a:extLst>
          </p:cNvPr>
          <p:cNvSpPr txBox="1">
            <a:spLocks/>
          </p:cNvSpPr>
          <p:nvPr/>
        </p:nvSpPr>
        <p:spPr>
          <a:xfrm>
            <a:off x="8299665" y="3248650"/>
            <a:ext cx="3498498" cy="451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C" sz="1800" noProof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Análisis de componentes principales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7C467CD3-A64F-2E94-7EB9-1FBC65EFD09E}"/>
              </a:ext>
            </a:extLst>
          </p:cNvPr>
          <p:cNvSpPr txBox="1">
            <a:spLocks/>
          </p:cNvSpPr>
          <p:nvPr/>
        </p:nvSpPr>
        <p:spPr>
          <a:xfrm>
            <a:off x="8299665" y="4445789"/>
            <a:ext cx="3498498" cy="4518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C" sz="1800" noProof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Codificaciones latentes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5DF2E7-78E6-A100-604B-73153653333A}"/>
              </a:ext>
            </a:extLst>
          </p:cNvPr>
          <p:cNvSpPr txBox="1"/>
          <p:nvPr/>
        </p:nvSpPr>
        <p:spPr>
          <a:xfrm>
            <a:off x="186050" y="6202702"/>
            <a:ext cx="10882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Law, Stephen, and Mateo Neira. "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unsupervised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approach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geographical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discovery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level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images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 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Proceedings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3rd ACM SIGSPATIAL International Workshop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AI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Discovery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2019.</a:t>
            </a:r>
            <a:endParaRPr lang="es-EC" sz="8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18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312D3-6F0C-0FC7-0065-DA3CCEC0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Enfoques previos para aprender a partir de datos de redes de calles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BE92C2-4CA7-F598-267E-39D1407B4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46" y="2105506"/>
            <a:ext cx="4323374" cy="41049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0C99F0-A218-3F15-3C9C-AA737AF15EEC}"/>
              </a:ext>
            </a:extLst>
          </p:cNvPr>
          <p:cNvSpPr/>
          <p:nvPr/>
        </p:nvSpPr>
        <p:spPr>
          <a:xfrm>
            <a:off x="2702560" y="6035040"/>
            <a:ext cx="579120" cy="175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7A4376-B43B-1805-4DF9-9E7C2549A803}"/>
              </a:ext>
            </a:extLst>
          </p:cNvPr>
          <p:cNvSpPr/>
          <p:nvPr/>
        </p:nvSpPr>
        <p:spPr>
          <a:xfrm rot="5400000">
            <a:off x="629920" y="4014914"/>
            <a:ext cx="579120" cy="17542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/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E49A7420-8038-2649-2036-63D101A7AB17}"/>
              </a:ext>
            </a:extLst>
          </p:cNvPr>
          <p:cNvSpPr/>
          <p:nvPr/>
        </p:nvSpPr>
        <p:spPr>
          <a:xfrm>
            <a:off x="2555916" y="5891939"/>
            <a:ext cx="87240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 noProof="0" dirty="0">
                <a:solidFill>
                  <a:schemeClr val="dk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PCA 1</a:t>
            </a:r>
            <a:endParaRPr lang="es-EC" sz="1600" noProof="0" dirty="0">
              <a:solidFill>
                <a:srgbClr val="7F7F7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Calibri"/>
            </a:endParaRP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3BE66B48-2EF9-3A54-3AF4-5DF064846FDC}"/>
              </a:ext>
            </a:extLst>
          </p:cNvPr>
          <p:cNvSpPr/>
          <p:nvPr/>
        </p:nvSpPr>
        <p:spPr>
          <a:xfrm rot="16200000">
            <a:off x="-65013" y="3932093"/>
            <a:ext cx="146781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 noProof="0" dirty="0">
                <a:solidFill>
                  <a:schemeClr val="dk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PCA 1 con retraso</a:t>
            </a:r>
            <a:endParaRPr lang="es-EC" sz="1600" noProof="0" dirty="0">
              <a:solidFill>
                <a:srgbClr val="7F7F7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59597B-5230-0206-EDFD-A143826F093D}"/>
              </a:ext>
            </a:extLst>
          </p:cNvPr>
          <p:cNvSpPr/>
          <p:nvPr/>
        </p:nvSpPr>
        <p:spPr>
          <a:xfrm>
            <a:off x="2555916" y="2105506"/>
            <a:ext cx="725764" cy="21097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pic>
        <p:nvPicPr>
          <p:cNvPr id="11" name="Google Shape;193;p14">
            <a:extLst>
              <a:ext uri="{FF2B5EF4-FFF2-40B4-BE49-F238E27FC236}">
                <a16:creationId xmlns:a16="http://schemas.microsoft.com/office/drawing/2014/main" id="{6FA37D9A-2089-46CC-7CB2-5D2D211E90C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923" y="647537"/>
            <a:ext cx="5454930" cy="55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CB18821F-37D1-CC2C-56C3-F85299F2636E}"/>
              </a:ext>
            </a:extLst>
          </p:cNvPr>
          <p:cNvSpPr/>
          <p:nvPr/>
        </p:nvSpPr>
        <p:spPr>
          <a:xfrm>
            <a:off x="380147" y="647537"/>
            <a:ext cx="892742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 noProof="0" dirty="0">
                <a:solidFill>
                  <a:schemeClr val="dk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Primera PCA del espacio latente de la red vial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600" noProof="0" dirty="0">
                <a:solidFill>
                  <a:schemeClr val="dk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Autocorrelación espacial global fuerte </a:t>
            </a: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600" noProof="0" dirty="0">
                <a:solidFill>
                  <a:schemeClr val="dk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Valores más altos relacionados con centros urbanos o urbanos</a:t>
            </a:r>
            <a:endParaRPr lang="es-EC" sz="1600" noProof="0" dirty="0">
              <a:solidFill>
                <a:srgbClr val="7F7F7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Calibri"/>
            </a:endParaRP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A1A307B2-9801-FAED-A4E8-2D9A57456BE0}"/>
              </a:ext>
            </a:extLst>
          </p:cNvPr>
          <p:cNvSpPr/>
          <p:nvPr/>
        </p:nvSpPr>
        <p:spPr>
          <a:xfrm>
            <a:off x="9086237" y="3173694"/>
            <a:ext cx="1585621" cy="5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12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Ciudad de Londres</a:t>
            </a:r>
            <a:endParaRPr lang="es-EC" sz="1812" noProof="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D8F27758-593F-765F-9322-9DBACF4A1560}"/>
              </a:ext>
            </a:extLst>
          </p:cNvPr>
          <p:cNvSpPr/>
          <p:nvPr/>
        </p:nvSpPr>
        <p:spPr>
          <a:xfrm>
            <a:off x="7882359" y="4364220"/>
            <a:ext cx="1585621" cy="5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12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Croydon</a:t>
            </a:r>
            <a:endParaRPr lang="es-EC" sz="1812" noProof="0" dirty="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0BEBCC2-5E86-98B6-CADE-629EDAF77EF5}"/>
              </a:ext>
            </a:extLst>
          </p:cNvPr>
          <p:cNvCxnSpPr>
            <a:cxnSpLocks/>
          </p:cNvCxnSpPr>
          <p:nvPr/>
        </p:nvCxnSpPr>
        <p:spPr>
          <a:xfrm flipH="1">
            <a:off x="8993529" y="3588152"/>
            <a:ext cx="196771" cy="241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BC5318-4DD5-14F3-F1C7-EC240E7E7A02}"/>
              </a:ext>
            </a:extLst>
          </p:cNvPr>
          <p:cNvCxnSpPr>
            <a:cxnSpLocks/>
          </p:cNvCxnSpPr>
          <p:nvPr/>
        </p:nvCxnSpPr>
        <p:spPr>
          <a:xfrm>
            <a:off x="8781383" y="4830423"/>
            <a:ext cx="212146" cy="254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Google Shape;192;p14">
            <a:extLst>
              <a:ext uri="{FF2B5EF4-FFF2-40B4-BE49-F238E27FC236}">
                <a16:creationId xmlns:a16="http://schemas.microsoft.com/office/drawing/2014/main" id="{E76DCA76-C671-668D-675F-43D8EFF231FF}"/>
              </a:ext>
            </a:extLst>
          </p:cNvPr>
          <p:cNvSpPr/>
          <p:nvPr/>
        </p:nvSpPr>
        <p:spPr>
          <a:xfrm>
            <a:off x="2002910" y="1854818"/>
            <a:ext cx="2184079" cy="5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noProof="0" dirty="0" err="1">
                <a:solidFill>
                  <a:schemeClr val="dk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Moran's</a:t>
            </a:r>
            <a:r>
              <a:rPr lang="es-EC" noProof="0" dirty="0">
                <a:solidFill>
                  <a:schemeClr val="dk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 I: 0,695</a:t>
            </a:r>
            <a:endParaRPr lang="es-EC" noProof="0" dirty="0">
              <a:solidFill>
                <a:srgbClr val="7F7F7F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A47649-B489-7CF7-807D-B3222C20171B}"/>
              </a:ext>
            </a:extLst>
          </p:cNvPr>
          <p:cNvSpPr txBox="1"/>
          <p:nvPr/>
        </p:nvSpPr>
        <p:spPr>
          <a:xfrm>
            <a:off x="186050" y="6202702"/>
            <a:ext cx="10882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Law, Stephen, and Mateo Neira. "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unsupervised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approach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geographical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discovery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level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images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 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Proceedings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3rd ACM SIGSPATIAL International Workshop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AI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Discovery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2019.</a:t>
            </a:r>
            <a:endParaRPr lang="es-EC" sz="8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02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202AC-7565-7015-79A7-4A47EF833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Enfoques previos para aprender a partir de datos de redes de calles</a:t>
            </a:r>
          </a:p>
        </p:txBody>
      </p:sp>
      <p:pic>
        <p:nvPicPr>
          <p:cNvPr id="3" name="Google Shape;198;p15">
            <a:extLst>
              <a:ext uri="{FF2B5EF4-FFF2-40B4-BE49-F238E27FC236}">
                <a16:creationId xmlns:a16="http://schemas.microsoft.com/office/drawing/2014/main" id="{84471FC7-1A4C-324B-FA49-113F9E18AFD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0147" y="664900"/>
            <a:ext cx="8028176" cy="535412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2;p14">
            <a:extLst>
              <a:ext uri="{FF2B5EF4-FFF2-40B4-BE49-F238E27FC236}">
                <a16:creationId xmlns:a16="http://schemas.microsoft.com/office/drawing/2014/main" id="{7D92CD22-A721-E799-9143-47218E79A311}"/>
              </a:ext>
            </a:extLst>
          </p:cNvPr>
          <p:cNvSpPr/>
          <p:nvPr/>
        </p:nvSpPr>
        <p:spPr>
          <a:xfrm>
            <a:off x="8632893" y="1569427"/>
            <a:ext cx="674675" cy="5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12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0.88</a:t>
            </a:r>
          </a:p>
        </p:txBody>
      </p:sp>
      <p:sp>
        <p:nvSpPr>
          <p:cNvPr id="6" name="Google Shape;192;p14">
            <a:extLst>
              <a:ext uri="{FF2B5EF4-FFF2-40B4-BE49-F238E27FC236}">
                <a16:creationId xmlns:a16="http://schemas.microsoft.com/office/drawing/2014/main" id="{BDF04FF2-69D0-ABEC-59DC-DB144B6EC41D}"/>
              </a:ext>
            </a:extLst>
          </p:cNvPr>
          <p:cNvSpPr/>
          <p:nvPr/>
        </p:nvSpPr>
        <p:spPr>
          <a:xfrm>
            <a:off x="8632892" y="2571058"/>
            <a:ext cx="674675" cy="5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12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0.87</a:t>
            </a:r>
          </a:p>
        </p:txBody>
      </p:sp>
      <p:sp>
        <p:nvSpPr>
          <p:cNvPr id="7" name="Google Shape;192;p14">
            <a:extLst>
              <a:ext uri="{FF2B5EF4-FFF2-40B4-BE49-F238E27FC236}">
                <a16:creationId xmlns:a16="http://schemas.microsoft.com/office/drawing/2014/main" id="{3EB18D88-F74E-76D0-3E3B-5BBE9BFFB2AF}"/>
              </a:ext>
            </a:extLst>
          </p:cNvPr>
          <p:cNvSpPr/>
          <p:nvPr/>
        </p:nvSpPr>
        <p:spPr>
          <a:xfrm>
            <a:off x="8632891" y="3625086"/>
            <a:ext cx="674675" cy="5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12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0.89</a:t>
            </a:r>
          </a:p>
        </p:txBody>
      </p:sp>
      <p:sp>
        <p:nvSpPr>
          <p:cNvPr id="8" name="Google Shape;192;p14">
            <a:extLst>
              <a:ext uri="{FF2B5EF4-FFF2-40B4-BE49-F238E27FC236}">
                <a16:creationId xmlns:a16="http://schemas.microsoft.com/office/drawing/2014/main" id="{5192A9FB-2A54-BD40-DF6A-190C43CE2E65}"/>
              </a:ext>
            </a:extLst>
          </p:cNvPr>
          <p:cNvSpPr/>
          <p:nvPr/>
        </p:nvSpPr>
        <p:spPr>
          <a:xfrm>
            <a:off x="8632890" y="4573025"/>
            <a:ext cx="674675" cy="5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12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0.94</a:t>
            </a:r>
          </a:p>
        </p:txBody>
      </p:sp>
      <p:sp>
        <p:nvSpPr>
          <p:cNvPr id="9" name="Google Shape;192;p14">
            <a:extLst>
              <a:ext uri="{FF2B5EF4-FFF2-40B4-BE49-F238E27FC236}">
                <a16:creationId xmlns:a16="http://schemas.microsoft.com/office/drawing/2014/main" id="{5651B233-456E-DB0B-C248-75930F75CED0}"/>
              </a:ext>
            </a:extLst>
          </p:cNvPr>
          <p:cNvSpPr/>
          <p:nvPr/>
        </p:nvSpPr>
        <p:spPr>
          <a:xfrm>
            <a:off x="8632889" y="5627053"/>
            <a:ext cx="674675" cy="510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812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0.97</a:t>
            </a:r>
          </a:p>
        </p:txBody>
      </p:sp>
      <p:sp>
        <p:nvSpPr>
          <p:cNvPr id="10" name="Google Shape;192;p14">
            <a:extLst>
              <a:ext uri="{FF2B5EF4-FFF2-40B4-BE49-F238E27FC236}">
                <a16:creationId xmlns:a16="http://schemas.microsoft.com/office/drawing/2014/main" id="{1EC27A40-693B-EBFC-56FE-5FDA021908CB}"/>
              </a:ext>
            </a:extLst>
          </p:cNvPr>
          <p:cNvSpPr/>
          <p:nvPr/>
        </p:nvSpPr>
        <p:spPr>
          <a:xfrm>
            <a:off x="8632888" y="738471"/>
            <a:ext cx="3177377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Autocorrelación espacial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600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(global)</a:t>
            </a:r>
          </a:p>
        </p:txBody>
      </p:sp>
      <p:sp>
        <p:nvSpPr>
          <p:cNvPr id="11" name="Google Shape;192;p14">
            <a:extLst>
              <a:ext uri="{FF2B5EF4-FFF2-40B4-BE49-F238E27FC236}">
                <a16:creationId xmlns:a16="http://schemas.microsoft.com/office/drawing/2014/main" id="{C60E9B69-486F-2E64-1728-11F9FB7F9ACC}"/>
              </a:ext>
            </a:extLst>
          </p:cNvPr>
          <p:cNvSpPr/>
          <p:nvPr/>
        </p:nvSpPr>
        <p:spPr>
          <a:xfrm>
            <a:off x="9615886" y="1569427"/>
            <a:ext cx="1692194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700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Densidad global</a:t>
            </a:r>
          </a:p>
        </p:txBody>
      </p:sp>
      <p:sp>
        <p:nvSpPr>
          <p:cNvPr id="12" name="Google Shape;192;p14">
            <a:extLst>
              <a:ext uri="{FF2B5EF4-FFF2-40B4-BE49-F238E27FC236}">
                <a16:creationId xmlns:a16="http://schemas.microsoft.com/office/drawing/2014/main" id="{0E831A91-BB91-C026-A340-71F79CD1AF0D}"/>
              </a:ext>
            </a:extLst>
          </p:cNvPr>
          <p:cNvSpPr/>
          <p:nvPr/>
        </p:nvSpPr>
        <p:spPr>
          <a:xfrm>
            <a:off x="9615886" y="2560614"/>
            <a:ext cx="2907922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700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Densidad derecha-izquierda</a:t>
            </a:r>
          </a:p>
        </p:txBody>
      </p:sp>
      <p:sp>
        <p:nvSpPr>
          <p:cNvPr id="13" name="Google Shape;192;p14">
            <a:extLst>
              <a:ext uri="{FF2B5EF4-FFF2-40B4-BE49-F238E27FC236}">
                <a16:creationId xmlns:a16="http://schemas.microsoft.com/office/drawing/2014/main" id="{0FF6A671-7DEF-4375-D286-0244999AFB9F}"/>
              </a:ext>
            </a:extLst>
          </p:cNvPr>
          <p:cNvSpPr/>
          <p:nvPr/>
        </p:nvSpPr>
        <p:spPr>
          <a:xfrm>
            <a:off x="9615886" y="3625086"/>
            <a:ext cx="1885234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700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Densidad de arriba abajo</a:t>
            </a:r>
          </a:p>
        </p:txBody>
      </p:sp>
      <p:sp>
        <p:nvSpPr>
          <p:cNvPr id="14" name="Google Shape;192;p14">
            <a:extLst>
              <a:ext uri="{FF2B5EF4-FFF2-40B4-BE49-F238E27FC236}">
                <a16:creationId xmlns:a16="http://schemas.microsoft.com/office/drawing/2014/main" id="{D0006679-0C4B-40D7-D1BE-5FD1563BA1C9}"/>
              </a:ext>
            </a:extLst>
          </p:cNvPr>
          <p:cNvSpPr/>
          <p:nvPr/>
        </p:nvSpPr>
        <p:spPr>
          <a:xfrm>
            <a:off x="9615886" y="4573025"/>
            <a:ext cx="2413554" cy="877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700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Densidad de centro/periferia</a:t>
            </a:r>
          </a:p>
        </p:txBody>
      </p:sp>
      <p:sp>
        <p:nvSpPr>
          <p:cNvPr id="15" name="Google Shape;192;p14">
            <a:extLst>
              <a:ext uri="{FF2B5EF4-FFF2-40B4-BE49-F238E27FC236}">
                <a16:creationId xmlns:a16="http://schemas.microsoft.com/office/drawing/2014/main" id="{85793157-345E-8769-EEC6-6D1F01F50C43}"/>
              </a:ext>
            </a:extLst>
          </p:cNvPr>
          <p:cNvSpPr/>
          <p:nvPr/>
        </p:nvSpPr>
        <p:spPr>
          <a:xfrm>
            <a:off x="9615885" y="5608917"/>
            <a:ext cx="2504687" cy="48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700" noProof="0" dirty="0">
                <a:solidFill>
                  <a:srgbClr val="7F7F7F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Densidad diagonal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C58A7-3C5D-4D51-7770-6E0FF06F22FE}"/>
              </a:ext>
            </a:extLst>
          </p:cNvPr>
          <p:cNvSpPr txBox="1"/>
          <p:nvPr/>
        </p:nvSpPr>
        <p:spPr>
          <a:xfrm>
            <a:off x="186050" y="6202702"/>
            <a:ext cx="108823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Law, Stephen, and Mateo Neira. "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An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unsupervised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approach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to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geographical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discovery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using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level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and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images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 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Proceedings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the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3rd ACM SIGSPATIAL International Workshop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AI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for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Geographic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800" i="1" noProof="0" dirty="0" err="1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Knowledge</a:t>
            </a:r>
            <a:r>
              <a:rPr lang="es-EC" sz="800" i="1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Discovery</a:t>
            </a:r>
            <a:r>
              <a:rPr lang="es-EC" sz="800" noProof="0" dirty="0">
                <a:solidFill>
                  <a:srgbClr val="22222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 2019.</a:t>
            </a:r>
            <a:endParaRPr lang="es-EC" sz="8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908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57EC2-B57B-8442-140B-3F50859D7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Limitaciones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BF1A23-4B2C-B728-108A-E5E5F58241B9}"/>
              </a:ext>
            </a:extLst>
          </p:cNvPr>
          <p:cNvSpPr txBox="1"/>
          <p:nvPr/>
        </p:nvSpPr>
        <p:spPr>
          <a:xfrm>
            <a:off x="667655" y="586178"/>
            <a:ext cx="8904608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Limitaciones de los autocodificadores convolucionales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32477C-6A5C-493D-78D3-598090D67EB1}"/>
              </a:ext>
            </a:extLst>
          </p:cNvPr>
          <p:cNvSpPr txBox="1"/>
          <p:nvPr/>
        </p:nvSpPr>
        <p:spPr>
          <a:xfrm>
            <a:off x="1482519" y="1319400"/>
            <a:ext cx="7380516" cy="1799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Pérdida de información topológica</a:t>
            </a:r>
          </a:p>
          <a:p>
            <a:pPr marL="285750" marR="0" lvl="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Bajo rendimiento como modelo generativo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C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Requiere convertir </a:t>
            </a:r>
            <a:r>
              <a:rPr lang="es-EC" noProof="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rasters</a:t>
            </a:r>
            <a:r>
              <a:rPr lang="es-EC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 a matriz de adyacencia y geometría</a:t>
            </a:r>
            <a:endParaRPr lang="es-EC" sz="1800" noProof="0" dirty="0">
              <a:solidFill>
                <a:srgbClr val="7F7F7F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Calibri"/>
            </a:endParaRPr>
          </a:p>
        </p:txBody>
      </p:sp>
      <p:sp>
        <p:nvSpPr>
          <p:cNvPr id="5" name="Google Shape;107;p5">
            <a:extLst>
              <a:ext uri="{FF2B5EF4-FFF2-40B4-BE49-F238E27FC236}">
                <a16:creationId xmlns:a16="http://schemas.microsoft.com/office/drawing/2014/main" id="{65511D85-CB5A-0632-BD1E-1D2B046C1A5D}"/>
              </a:ext>
            </a:extLst>
          </p:cNvPr>
          <p:cNvSpPr/>
          <p:nvPr/>
        </p:nvSpPr>
        <p:spPr>
          <a:xfrm>
            <a:off x="1482518" y="4212003"/>
            <a:ext cx="8466825" cy="1554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¿Podemos crear una incrustación de red para redes de calles que preserven información topológica y geométrica?</a:t>
            </a: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C" noProof="0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Calibri"/>
            </a:endParaRPr>
          </a:p>
          <a:p>
            <a:pPr marL="457200" marR="0" lvl="0" indent="-45720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¿Cómo podemos evaluar los </a:t>
            </a:r>
            <a:r>
              <a:rPr lang="es-EC" noProof="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embeddings</a:t>
            </a:r>
            <a:r>
              <a:rPr lang="es-EC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 en términos de cómo pueden reproducir redes similares vistas en ciudades reales?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6EB5B-FFCD-2831-CF7A-CCECD0D135E7}"/>
              </a:ext>
            </a:extLst>
          </p:cNvPr>
          <p:cNvSpPr txBox="1"/>
          <p:nvPr/>
        </p:nvSpPr>
        <p:spPr>
          <a:xfrm>
            <a:off x="667654" y="3423945"/>
            <a:ext cx="9668537" cy="589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Calibri"/>
              </a:rPr>
              <a:t>GNN para el aprendizaje representacional en redes de calles</a:t>
            </a:r>
          </a:p>
        </p:txBody>
      </p:sp>
    </p:spTree>
    <p:extLst>
      <p:ext uri="{BB962C8B-B14F-4D97-AF65-F5344CB8AC3E}">
        <p14:creationId xmlns:p14="http://schemas.microsoft.com/office/powerpoint/2010/main" val="1833194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6CFD1-7038-D872-3EA1-3F544DB8A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9" y="3660"/>
            <a:ext cx="12038034" cy="404907"/>
          </a:xfrm>
        </p:spPr>
        <p:txBody>
          <a:bodyPr/>
          <a:lstStyle/>
          <a:p>
            <a:r>
              <a:rPr lang="es-EC" noProof="0" dirty="0"/>
              <a:t>El modelo propuesto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06BFC7-C578-504E-C210-B8F5DD7ED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5" y="599090"/>
            <a:ext cx="11168825" cy="47011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655C703-9059-42B0-5A30-8C11AFA6E37F}"/>
              </a:ext>
            </a:extLst>
          </p:cNvPr>
          <p:cNvSpPr/>
          <p:nvPr/>
        </p:nvSpPr>
        <p:spPr>
          <a:xfrm>
            <a:off x="577049" y="1154098"/>
            <a:ext cx="10537794" cy="189982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EC547CC-FEE8-557D-9AD6-404CE25110C7}"/>
              </a:ext>
            </a:extLst>
          </p:cNvPr>
          <p:cNvSpPr/>
          <p:nvPr/>
        </p:nvSpPr>
        <p:spPr>
          <a:xfrm>
            <a:off x="577049" y="3135297"/>
            <a:ext cx="10537794" cy="2380436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D8858-8563-C693-8675-CA018A664E78}"/>
              </a:ext>
            </a:extLst>
          </p:cNvPr>
          <p:cNvSpPr txBox="1"/>
          <p:nvPr/>
        </p:nvSpPr>
        <p:spPr>
          <a:xfrm>
            <a:off x="754601" y="1236133"/>
            <a:ext cx="23525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C" sz="1400" b="1" noProof="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Módulo espacial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C729C6-A0CC-EA1B-56C0-EAE7996396E8}"/>
              </a:ext>
            </a:extLst>
          </p:cNvPr>
          <p:cNvSpPr txBox="1"/>
          <p:nvPr/>
        </p:nvSpPr>
        <p:spPr>
          <a:xfrm>
            <a:off x="902303" y="5203533"/>
            <a:ext cx="235258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C" sz="1400" b="1" noProof="0" dirty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Módulo de grafos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AEDAD4-33EA-BA24-DD2F-71FCD2AC8484}"/>
              </a:ext>
            </a:extLst>
          </p:cNvPr>
          <p:cNvSpPr txBox="1"/>
          <p:nvPr/>
        </p:nvSpPr>
        <p:spPr>
          <a:xfrm>
            <a:off x="119285" y="6260498"/>
            <a:ext cx="10711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Neira, Mateo, and Roberto Murcio. "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Graph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representation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learning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networks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 ISPRS International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Journal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Geo-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14.8 (2025): 284.</a:t>
            </a:r>
            <a:endParaRPr lang="es-EC" sz="10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2" name="Google Shape;224;g6446c91df5_0_22">
            <a:extLst>
              <a:ext uri="{FF2B5EF4-FFF2-40B4-BE49-F238E27FC236}">
                <a16:creationId xmlns:a16="http://schemas.microsoft.com/office/drawing/2014/main" id="{67169A78-ECAC-49E1-861D-08E27B9D612F}"/>
              </a:ext>
            </a:extLst>
          </p:cNvPr>
          <p:cNvSpPr/>
          <p:nvPr/>
        </p:nvSpPr>
        <p:spPr>
          <a:xfrm>
            <a:off x="72970" y="440367"/>
            <a:ext cx="5597900" cy="436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C" sz="1200" noProof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Objetivo: aprender una </a:t>
            </a:r>
            <a:r>
              <a:rPr lang="es-EC" sz="1200" noProof="0" dirty="0" err="1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representacion</a:t>
            </a:r>
            <a:r>
              <a:rPr lang="es-EC" sz="1200" noProof="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  <a:sym typeface="Calibri"/>
              </a:rPr>
              <a:t> robusta de G = {V,E,X}</a:t>
            </a:r>
          </a:p>
        </p:txBody>
      </p:sp>
    </p:spTree>
    <p:extLst>
      <p:ext uri="{BB962C8B-B14F-4D97-AF65-F5344CB8AC3E}">
        <p14:creationId xmlns:p14="http://schemas.microsoft.com/office/powerpoint/2010/main" val="37319513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7A453-DCAE-56C8-39CB-D9E7BF67A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Datos de la red de calles</a:t>
            </a:r>
          </a:p>
        </p:txBody>
      </p:sp>
      <p:pic>
        <p:nvPicPr>
          <p:cNvPr id="6" name="Picture 5" descr="Una imagen que contiene el mapa&#10;&#10;Descripción generada automáticamente">
            <a:extLst>
              <a:ext uri="{FF2B5EF4-FFF2-40B4-BE49-F238E27FC236}">
                <a16:creationId xmlns:a16="http://schemas.microsoft.com/office/drawing/2014/main" id="{F7923DB7-4817-989C-E3F6-D979A3832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3140"/>
            <a:ext cx="12190413" cy="58573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E727A3-7A9A-D17F-D9F1-33AD2B665D6D}"/>
              </a:ext>
            </a:extLst>
          </p:cNvPr>
          <p:cNvSpPr txBox="1"/>
          <p:nvPr/>
        </p:nvSpPr>
        <p:spPr>
          <a:xfrm>
            <a:off x="119285" y="6260498"/>
            <a:ext cx="10711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Neira, Mateo, and Roberto Murcio. "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Graph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representation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learning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networks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 ISPRS International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Journal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Geo-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14.8 (2025): 284.</a:t>
            </a:r>
            <a:endParaRPr lang="es-EC" sz="10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30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4B83-6B96-1F5D-E200-970E74ED4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Resultados | Generación de redes de calles sintéticas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104015-0A0B-DD05-5D29-6ACF6DF72C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426"/>
          <a:stretch/>
        </p:blipFill>
        <p:spPr>
          <a:xfrm>
            <a:off x="82539" y="433647"/>
            <a:ext cx="4793941" cy="30107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B91182-BA67-6AA7-D63A-4F30819E6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07" y="1249036"/>
            <a:ext cx="6563099" cy="18855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36FFFB-FC24-D9E0-45EB-CE3C32BD8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50" r="176"/>
          <a:stretch/>
        </p:blipFill>
        <p:spPr>
          <a:xfrm>
            <a:off x="82539" y="3333426"/>
            <a:ext cx="4660777" cy="29270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9354117-A9E8-9ED3-DF47-E22F236E6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207" y="3559759"/>
            <a:ext cx="6603864" cy="1885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A8DF63-C43C-0D93-BBF4-A62BB7DD633F}"/>
              </a:ext>
            </a:extLst>
          </p:cNvPr>
          <p:cNvSpPr txBox="1"/>
          <p:nvPr/>
        </p:nvSpPr>
        <p:spPr>
          <a:xfrm>
            <a:off x="119285" y="6260498"/>
            <a:ext cx="10711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Neira, Mateo, and Roberto Murcio. "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Graph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representation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learning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networks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 ISPRS International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Journal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Geo-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14.8 (2025): 284.</a:t>
            </a:r>
            <a:endParaRPr lang="es-EC" sz="10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524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88D5E-4A26-4C40-1A46-DE9E7E9E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4D1F4-6FDF-E53F-7C28-BFFDEC693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>
                <a:solidFill>
                  <a:schemeClr val="accent6"/>
                </a:solidFill>
              </a:rPr>
              <a:t>Motivación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 err="1"/>
              <a:t>Intro</a:t>
            </a:r>
            <a:r>
              <a:rPr lang="es-EC" noProof="0" dirty="0"/>
              <a:t> al aprendizaje profundo</a:t>
            </a:r>
          </a:p>
          <a:p>
            <a:pPr>
              <a:buNone/>
            </a:pPr>
            <a:endParaRPr lang="es-EC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91DEE-77E5-9AFE-F181-C6AB4F25C6EF}"/>
              </a:ext>
            </a:extLst>
          </p:cNvPr>
          <p:cNvSpPr txBox="1"/>
          <p:nvPr/>
        </p:nvSpPr>
        <p:spPr>
          <a:xfrm>
            <a:off x="6349990" y="174965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Fundamentos de Inferencia</a:t>
            </a:r>
          </a:p>
          <a:p>
            <a:r>
              <a:rPr lang="es-EC" sz="2000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Redes Neuronales</a:t>
            </a:r>
            <a:endParaRPr lang="es-EC" sz="2000" b="1" noProof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5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265B-B6B7-DDE9-BB80-4B844CA4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Aprendizaje no supervisado sobre las representaciones latentes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74ED6C-90B7-107D-6A9D-6F3E6B2D6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795"/>
            <a:ext cx="12190413" cy="59899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C65B0-2201-6241-348F-02D04F503EA8}"/>
              </a:ext>
            </a:extLst>
          </p:cNvPr>
          <p:cNvSpPr txBox="1"/>
          <p:nvPr/>
        </p:nvSpPr>
        <p:spPr>
          <a:xfrm>
            <a:off x="119285" y="6260498"/>
            <a:ext cx="10711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Neira, Mateo, and Roberto Murcio. "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Graph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representation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learning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networks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 ISPRS International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Journal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Geo-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14.8 (2025): 284.</a:t>
            </a:r>
            <a:endParaRPr lang="es-EC" sz="10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432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B265B-B6B7-DDE9-BB80-4B844CA4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Resultados |  Aprendizaje no supervisado sobre las representaciones latentes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498267-BC2D-AF54-7DC6-E226F20BB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783" y="1035279"/>
            <a:ext cx="9866845" cy="47890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5EC5411-935E-8035-542B-386DA4905323}"/>
              </a:ext>
            </a:extLst>
          </p:cNvPr>
          <p:cNvSpPr txBox="1"/>
          <p:nvPr/>
        </p:nvSpPr>
        <p:spPr>
          <a:xfrm>
            <a:off x="119285" y="6260498"/>
            <a:ext cx="107114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Neira, Mateo, and Roberto Murcio. "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Graph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representation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learning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street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networks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." ISPRS International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Journal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of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Geo-</a:t>
            </a:r>
            <a:r>
              <a:rPr lang="es-EC" sz="1000" b="0" i="0" noProof="0" dirty="0" err="1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Information</a:t>
            </a:r>
            <a:r>
              <a:rPr lang="es-EC" sz="1000" b="0" i="0" noProof="0" dirty="0">
                <a:solidFill>
                  <a:srgbClr val="222222"/>
                </a:solidFill>
                <a:effectLst/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14.8 (2025): 284.</a:t>
            </a:r>
            <a:endParaRPr lang="es-EC" sz="1000" noProof="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8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502CA4-2B2A-4E43-BD42-E464FFAF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9239" y="419968"/>
            <a:ext cx="5358702" cy="40330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48B931-1F76-40F0-8066-B647926F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185" y="4619504"/>
            <a:ext cx="9142809" cy="19816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E87EE-5550-D1DB-BE51-7F0056725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Motivación | Estimar el verde urbano</a:t>
            </a:r>
          </a:p>
        </p:txBody>
      </p:sp>
    </p:spTree>
    <p:extLst>
      <p:ext uri="{BB962C8B-B14F-4D97-AF65-F5344CB8AC3E}">
        <p14:creationId xmlns:p14="http://schemas.microsoft.com/office/powerpoint/2010/main" val="38154034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1224C6-0D78-4B5D-8FF9-622BDA866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58" y="1"/>
            <a:ext cx="9543526" cy="657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55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2182CA-E2AA-A805-6DA7-1B794AC045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noProof="0" dirty="0"/>
              <a:t>Aprendizaje Profundo </a:t>
            </a:r>
          </a:p>
          <a:p>
            <a:r>
              <a:rPr lang="es-EC" noProof="0" dirty="0"/>
              <a:t>(Deep </a:t>
            </a:r>
            <a:r>
              <a:rPr lang="es-EC" noProof="0" dirty="0" err="1"/>
              <a:t>Learning</a:t>
            </a:r>
            <a:r>
              <a:rPr lang="es-EC" noProof="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1238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3C7C17-5C72-5427-44E6-C0FE0D3A9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Objetivos de hoy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02A86D8-6E0D-E0EB-2C37-06DC26B37D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1565" y="2492244"/>
            <a:ext cx="5518160" cy="3804383"/>
          </a:xfrm>
        </p:spPr>
        <p:txBody>
          <a:bodyPr/>
          <a:lstStyle/>
          <a:p>
            <a:r>
              <a:rPr lang="es-EC" noProof="0" dirty="0"/>
              <a:t> Los qué, cómo, por qué, cuáles y dónde</a:t>
            </a:r>
          </a:p>
          <a:p>
            <a:endParaRPr lang="es-EC" noProof="0" dirty="0"/>
          </a:p>
          <a:p>
            <a:r>
              <a:rPr lang="es-EC" noProof="0" dirty="0"/>
              <a:t> Enseñarte qué es una red neuronal y cómo funciona</a:t>
            </a:r>
          </a:p>
          <a:p>
            <a:endParaRPr lang="es-EC" noProof="0" dirty="0"/>
          </a:p>
          <a:p>
            <a:r>
              <a:rPr lang="es-EC" noProof="0" dirty="0"/>
              <a:t> Cuando deberías usarlas, y cuando no</a:t>
            </a:r>
          </a:p>
          <a:p>
            <a:endParaRPr lang="es-EC" noProof="0" dirty="0"/>
          </a:p>
          <a:p>
            <a:r>
              <a:rPr lang="es-EC" noProof="0" dirty="0"/>
              <a:t> Que redes neuronales se utilizan hoy en día</a:t>
            </a:r>
          </a:p>
          <a:p>
            <a:endParaRPr lang="es-EC" noProof="0" dirty="0"/>
          </a:p>
          <a:p>
            <a:r>
              <a:rPr lang="es-EC" noProof="0" dirty="0"/>
              <a:t> Hacia dónde se dirigen las redes neuronales en el futuro</a:t>
            </a:r>
          </a:p>
          <a:p>
            <a:endParaRPr lang="es-EC" noProof="0" dirty="0"/>
          </a:p>
          <a:p>
            <a:r>
              <a:rPr lang="es-EC" noProof="0" dirty="0"/>
              <a:t> Algunos consejos para construir y entrenar tus propias redes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32B46ABC-3B85-4D1F-3523-6BB25D39BABA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13875" y="164290"/>
            <a:ext cx="3004687" cy="217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9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noProof="0" dirty="0"/>
              <a:t>Redes Neuronales artificiales vs biológicas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09909" y="0"/>
            <a:ext cx="3892725" cy="26482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12517" y="577056"/>
            <a:ext cx="7592991" cy="6161855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lnSpc>
                <a:spcPts val="2026"/>
              </a:lnSpc>
              <a:spcBef>
                <a:spcPts val="133"/>
              </a:spcBef>
            </a:pPr>
            <a:r>
              <a:rPr lang="es-EC" sz="2400" b="1" spc="-4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RNA inspiradas inicialmente por el cerebro:</a:t>
            </a:r>
          </a:p>
          <a:p>
            <a:pPr marL="16932">
              <a:lnSpc>
                <a:spcPts val="2026"/>
              </a:lnSpc>
              <a:spcBef>
                <a:spcPts val="133"/>
              </a:spcBef>
            </a:pPr>
            <a:endParaRPr lang="es-EC" sz="2400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626471">
              <a:lnSpc>
                <a:spcPts val="1973"/>
              </a:lnSpc>
            </a:pPr>
            <a:r>
              <a:rPr lang="es-EC" sz="1733" b="1" spc="-10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Alexander Bain (1873), William James (1890)</a:t>
            </a:r>
            <a:endParaRPr lang="es-EC" sz="17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236010" marR="6773">
              <a:lnSpc>
                <a:spcPts val="1973"/>
              </a:lnSpc>
              <a:spcBef>
                <a:spcPts val="100"/>
              </a:spcBef>
            </a:pPr>
            <a:r>
              <a:rPr lang="es-EC" sz="17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conexiones eléctricas/flujo de neuronas provocan pensamiento y movimiento</a:t>
            </a:r>
          </a:p>
          <a:p>
            <a:pPr marL="1236010" marR="6773">
              <a:lnSpc>
                <a:spcPts val="1973"/>
              </a:lnSpc>
              <a:spcBef>
                <a:spcPts val="100"/>
              </a:spcBef>
            </a:pPr>
            <a:endParaRPr lang="es-EC" sz="1733" b="1" spc="-73" noProof="0" dirty="0">
              <a:solidFill>
                <a:srgbClr val="595959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626471">
              <a:lnSpc>
                <a:spcPts val="2026"/>
              </a:lnSpc>
              <a:spcBef>
                <a:spcPts val="133"/>
              </a:spcBef>
            </a:pPr>
            <a:r>
              <a:rPr lang="es-EC" sz="1733" b="1" spc="-73" noProof="0" dirty="0" err="1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McColloch</a:t>
            </a:r>
            <a:r>
              <a:rPr lang="es-EC" sz="1733" b="1" spc="-7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&amp; Pitts (1943)</a:t>
            </a:r>
            <a:endParaRPr lang="es-EC" sz="17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236010">
              <a:lnSpc>
                <a:spcPts val="1973"/>
              </a:lnSpc>
            </a:pPr>
            <a:r>
              <a:rPr lang="es-EC" sz="17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Modelos matemáticos modernos de RN "artificiales" (no fue el único modelo de red neuronal!)</a:t>
            </a:r>
          </a:p>
          <a:p>
            <a:pPr marL="1236010">
              <a:lnSpc>
                <a:spcPts val="1973"/>
              </a:lnSpc>
            </a:pPr>
            <a:endParaRPr lang="es-EC" sz="17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626471">
              <a:lnSpc>
                <a:spcPts val="1973"/>
              </a:lnSpc>
            </a:pPr>
            <a:r>
              <a:rPr lang="es-EC" sz="1733" b="1" spc="-1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Rosenblatt (1958)</a:t>
            </a:r>
            <a:endParaRPr lang="es-EC" sz="17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236010">
              <a:lnSpc>
                <a:spcPts val="1973"/>
              </a:lnSpc>
            </a:pPr>
            <a:r>
              <a:rPr lang="es-EC" sz="1733" spc="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Descripción del </a:t>
            </a:r>
            <a:r>
              <a:rPr lang="es-EC" sz="1733" i="1" spc="-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perceptrón</a:t>
            </a:r>
          </a:p>
          <a:p>
            <a:pPr marL="1236010">
              <a:lnSpc>
                <a:spcPts val="1973"/>
              </a:lnSpc>
            </a:pPr>
            <a:endParaRPr lang="es-EC" sz="17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626471">
              <a:lnSpc>
                <a:spcPts val="1973"/>
              </a:lnSpc>
            </a:pPr>
            <a:r>
              <a:rPr lang="es-EC" sz="1733" b="1" spc="-127" noProof="0" dirty="0" err="1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Rumelhart</a:t>
            </a:r>
            <a:r>
              <a:rPr lang="es-EC" sz="1733" b="1" spc="-12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Hinton &amp; Williams (1986)</a:t>
            </a:r>
            <a:endParaRPr lang="es-EC" sz="17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236010">
              <a:lnSpc>
                <a:spcPts val="2026"/>
              </a:lnSpc>
            </a:pPr>
            <a:r>
              <a:rPr lang="es-EC" sz="1733" i="1" spc="-8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Perceptrones multicapa </a:t>
            </a:r>
            <a:r>
              <a:rPr lang="es-EC" sz="17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</a:t>
            </a:r>
            <a:r>
              <a:rPr lang="es-EC" sz="1733" noProof="0" dirty="0" err="1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retropropagación</a:t>
            </a:r>
            <a:r>
              <a:rPr lang="es-EC" sz="17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errores (principio de aprendizaje)</a:t>
            </a:r>
            <a:endParaRPr lang="es-EC" sz="17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>
              <a:lnSpc>
                <a:spcPts val="2026"/>
              </a:lnSpc>
              <a:spcBef>
                <a:spcPts val="1493"/>
              </a:spcBef>
            </a:pPr>
            <a:r>
              <a:rPr lang="es-EC" sz="2400" b="1" spc="-1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Forma Moderna: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969371" indent="-342900">
              <a:lnSpc>
                <a:spcPts val="1973"/>
              </a:lnSpc>
              <a:buFont typeface="Arial" panose="020B0604020202020204" pitchFamily="34" charset="0"/>
              <a:buChar char="•"/>
              <a:tabLst>
                <a:tab pos="744992" algn="l"/>
              </a:tabLst>
            </a:pPr>
            <a:r>
              <a:rPr lang="es-EC" sz="2000" spc="10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Los </a:t>
            </a:r>
            <a:r>
              <a:rPr lang="es-EC" sz="2000" spc="107" noProof="0" dirty="0" err="1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RNAs</a:t>
            </a:r>
            <a:r>
              <a:rPr lang="es-EC" sz="2000" spc="10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se </a:t>
            </a:r>
            <a:r>
              <a:rPr lang="es-EC" sz="2000" i="1" spc="-1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usan en todas partes </a:t>
            </a:r>
            <a:r>
              <a:rPr lang="es-EC" sz="200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 </a:t>
            </a:r>
            <a:r>
              <a:rPr lang="es-EC" sz="2000" i="1" spc="-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todo!</a:t>
            </a:r>
          </a:p>
          <a:p>
            <a:pPr marL="969371" indent="-342900">
              <a:lnSpc>
                <a:spcPts val="1973"/>
              </a:lnSpc>
              <a:buFont typeface="Arial" panose="020B0604020202020204" pitchFamily="34" charset="0"/>
              <a:buChar char="•"/>
              <a:tabLst>
                <a:tab pos="744992" algn="l"/>
              </a:tabLst>
            </a:pPr>
            <a:endParaRPr lang="es-EC" sz="20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969371" indent="-342900">
              <a:lnSpc>
                <a:spcPts val="1973"/>
              </a:lnSpc>
              <a:buFont typeface="Arial" panose="020B0604020202020204" pitchFamily="34" charset="0"/>
              <a:buChar char="•"/>
              <a:tabLst>
                <a:tab pos="744992" algn="l"/>
              </a:tabLst>
            </a:pPr>
            <a:r>
              <a:rPr lang="es-EC" sz="2000" spc="-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Versión simplificada y abstracta de "neuronas" "sinápticamente" conectadas</a:t>
            </a:r>
          </a:p>
          <a:p>
            <a:pPr marL="969371" indent="-342900">
              <a:lnSpc>
                <a:spcPts val="1973"/>
              </a:lnSpc>
              <a:buFont typeface="Arial" panose="020B0604020202020204" pitchFamily="34" charset="0"/>
              <a:buChar char="•"/>
              <a:tabLst>
                <a:tab pos="744992" algn="l"/>
              </a:tabLst>
            </a:pPr>
            <a:endParaRPr lang="es-EC" sz="20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969371" indent="-342900">
              <a:lnSpc>
                <a:spcPts val="2026"/>
              </a:lnSpc>
              <a:buFont typeface="Arial" panose="020B0604020202020204" pitchFamily="34" charset="0"/>
              <a:buChar char="•"/>
              <a:tabLst>
                <a:tab pos="744992" algn="l"/>
              </a:tabLst>
            </a:pPr>
            <a:r>
              <a:rPr lang="es-EC" sz="200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Biológicamente inverosímil</a:t>
            </a:r>
            <a:endParaRPr lang="es-EC" sz="20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0E584-A2C6-D89C-BFDD-C98320A36D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noProof="0" dirty="0"/>
              <a:t>Construyendo una red neuronal desde cero (matemáticamente)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16308" y="1252042"/>
            <a:ext cx="5157830" cy="503247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C7EFB7-5566-DB27-F399-754FB7762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 problema de clasificación simple!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16292" y="1114562"/>
            <a:ext cx="5158067" cy="5170765"/>
            <a:chOff x="2637563" y="835099"/>
            <a:chExt cx="3869054" cy="38785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37575" y="938223"/>
              <a:ext cx="3868876" cy="377484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37563" y="835099"/>
              <a:ext cx="3868876" cy="386887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778187" y="4572000"/>
            <a:ext cx="3788133" cy="755760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clases son </a:t>
            </a:r>
            <a:r>
              <a:rPr lang="es-EC" sz="2400" b="1" i="1" spc="-18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"linealmente separables"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480492" y="1397593"/>
            <a:ext cx="2404220" cy="424125"/>
            <a:chOff x="5611100" y="1047400"/>
            <a:chExt cx="1803400" cy="318135"/>
          </a:xfrm>
        </p:grpSpPr>
        <p:sp>
          <p:nvSpPr>
            <p:cNvPr id="7" name="object 7"/>
            <p:cNvSpPr/>
            <p:nvPr/>
          </p:nvSpPr>
          <p:spPr>
            <a:xfrm>
              <a:off x="5611100" y="1047400"/>
              <a:ext cx="327660" cy="318135"/>
            </a:xfrm>
            <a:custGeom>
              <a:avLst/>
              <a:gdLst/>
              <a:ahLst/>
              <a:cxnLst/>
              <a:rect l="l" t="t" r="r" b="b"/>
              <a:pathLst>
                <a:path w="327660" h="318134">
                  <a:moveTo>
                    <a:pt x="327299" y="317999"/>
                  </a:moveTo>
                  <a:lnTo>
                    <a:pt x="0" y="317999"/>
                  </a:lnTo>
                  <a:lnTo>
                    <a:pt x="0" y="0"/>
                  </a:lnTo>
                  <a:lnTo>
                    <a:pt x="327299" y="0"/>
                  </a:lnTo>
                  <a:lnTo>
                    <a:pt x="327299" y="3179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9600" y="1158375"/>
              <a:ext cx="1674524" cy="207024"/>
            </a:xfrm>
            <a:prstGeom prst="rect">
              <a:avLst/>
            </a:prstGeom>
          </p:spPr>
        </p:pic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CCCD1CE4-4AB0-5094-0E00-FFE73C32E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 problema de clasificación simple!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C7FDCFAC-FB28-4102-8715-3313F5177E95}"/>
              </a:ext>
            </a:extLst>
          </p:cNvPr>
          <p:cNvSpPr/>
          <p:nvPr/>
        </p:nvSpPr>
        <p:spPr>
          <a:xfrm>
            <a:off x="363977" y="549448"/>
            <a:ext cx="6016839" cy="6016839"/>
          </a:xfrm>
          <a:prstGeom prst="ellipse">
            <a:avLst/>
          </a:prstGeom>
          <a:solidFill>
            <a:srgbClr val="44546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s-EC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0DFEBA8-5332-4837-87E8-AC87A9BEF99A}"/>
              </a:ext>
            </a:extLst>
          </p:cNvPr>
          <p:cNvSpPr/>
          <p:nvPr/>
        </p:nvSpPr>
        <p:spPr>
          <a:xfrm>
            <a:off x="1277927" y="2377348"/>
            <a:ext cx="4188938" cy="4188938"/>
          </a:xfrm>
          <a:prstGeom prst="ellipse">
            <a:avLst/>
          </a:prstGeom>
          <a:solidFill>
            <a:srgbClr val="44546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s-EC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9BCBB98-4ABE-422E-B396-989A949FE9C9}"/>
              </a:ext>
            </a:extLst>
          </p:cNvPr>
          <p:cNvSpPr/>
          <p:nvPr/>
        </p:nvSpPr>
        <p:spPr>
          <a:xfrm>
            <a:off x="1877708" y="3614991"/>
            <a:ext cx="2922736" cy="2922736"/>
          </a:xfrm>
          <a:prstGeom prst="ellipse">
            <a:avLst/>
          </a:prstGeom>
          <a:solidFill>
            <a:srgbClr val="44546A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126"/>
            <a:endParaRPr lang="es-EC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EA147-7817-4714-9B18-D63A7C3D4AB5}"/>
              </a:ext>
            </a:extLst>
          </p:cNvPr>
          <p:cNvSpPr txBox="1"/>
          <p:nvPr/>
        </p:nvSpPr>
        <p:spPr>
          <a:xfrm>
            <a:off x="2191877" y="1530069"/>
            <a:ext cx="2418160" cy="707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s-EC" sz="2000" b="1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Inteligencia artificial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711434-0DBC-4741-92EC-DF0D76506280}"/>
              </a:ext>
            </a:extLst>
          </p:cNvPr>
          <p:cNvSpPr txBox="1"/>
          <p:nvPr/>
        </p:nvSpPr>
        <p:spPr>
          <a:xfrm>
            <a:off x="2344201" y="2819878"/>
            <a:ext cx="21135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s-EC" sz="2000" b="1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Machine </a:t>
            </a:r>
          </a:p>
          <a:p>
            <a:pPr defTabSz="914126"/>
            <a:r>
              <a:rPr lang="es-EC" sz="2000" b="1" noProof="0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Learning</a:t>
            </a:r>
            <a:endParaRPr lang="es-EC" sz="2000" b="1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635724-6B6E-49DE-8DAD-7780AAA68346}"/>
              </a:ext>
            </a:extLst>
          </p:cNvPr>
          <p:cNvSpPr txBox="1"/>
          <p:nvPr/>
        </p:nvSpPr>
        <p:spPr>
          <a:xfrm>
            <a:off x="2591731" y="4148422"/>
            <a:ext cx="1865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s-EC" sz="2000" b="1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Deep </a:t>
            </a:r>
          </a:p>
          <a:p>
            <a:pPr defTabSz="914126"/>
            <a:r>
              <a:rPr lang="es-EC" sz="2000" b="1" noProof="0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Learning</a:t>
            </a:r>
            <a:endParaRPr lang="es-EC" sz="2000" b="1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332A63-C5AB-48A2-A04D-BCEED6CE2352}"/>
              </a:ext>
            </a:extLst>
          </p:cNvPr>
          <p:cNvCxnSpPr>
            <a:cxnSpLocks/>
          </p:cNvCxnSpPr>
          <p:nvPr/>
        </p:nvCxnSpPr>
        <p:spPr>
          <a:xfrm>
            <a:off x="4552915" y="1847449"/>
            <a:ext cx="6353224" cy="0"/>
          </a:xfrm>
          <a:prstGeom prst="line">
            <a:avLst/>
          </a:prstGeom>
          <a:ln w="12700">
            <a:solidFill>
              <a:schemeClr val="bg2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FFCEAA7-B307-466A-9972-83639C62902A}"/>
              </a:ext>
            </a:extLst>
          </p:cNvPr>
          <p:cNvCxnSpPr>
            <a:cxnSpLocks/>
          </p:cNvCxnSpPr>
          <p:nvPr/>
        </p:nvCxnSpPr>
        <p:spPr>
          <a:xfrm>
            <a:off x="4457711" y="3310517"/>
            <a:ext cx="6416692" cy="1"/>
          </a:xfrm>
          <a:prstGeom prst="line">
            <a:avLst/>
          </a:prstGeom>
          <a:ln w="12700">
            <a:solidFill>
              <a:schemeClr val="bg2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25C18C-6FBA-4A74-A493-F59DFB799FC4}"/>
              </a:ext>
            </a:extLst>
          </p:cNvPr>
          <p:cNvSpPr txBox="1"/>
          <p:nvPr/>
        </p:nvSpPr>
        <p:spPr>
          <a:xfrm>
            <a:off x="8208717" y="1847450"/>
            <a:ext cx="2960818" cy="73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s-EC" sz="14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Técnicas que permiten a las máquinas imitar el comportamiento humano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FEE5B3-39A0-4473-ADE1-BFA111C569FC}"/>
              </a:ext>
            </a:extLst>
          </p:cNvPr>
          <p:cNvSpPr txBox="1"/>
          <p:nvPr/>
        </p:nvSpPr>
        <p:spPr>
          <a:xfrm>
            <a:off x="8240451" y="3337345"/>
            <a:ext cx="2776758" cy="953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s-EC" sz="14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Uso de métodos estadísticos que permiten a las máquinas aprender a partir de datos + experiencia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F2EAEBF-9F25-4EA3-80D9-23ADBB3DB5D2}"/>
              </a:ext>
            </a:extLst>
          </p:cNvPr>
          <p:cNvCxnSpPr>
            <a:cxnSpLocks/>
          </p:cNvCxnSpPr>
          <p:nvPr/>
        </p:nvCxnSpPr>
        <p:spPr>
          <a:xfrm>
            <a:off x="4457711" y="4484690"/>
            <a:ext cx="6416692" cy="1"/>
          </a:xfrm>
          <a:prstGeom prst="line">
            <a:avLst/>
          </a:prstGeom>
          <a:ln w="12700">
            <a:solidFill>
              <a:schemeClr val="bg2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29EC415-13A8-4211-977A-FB3E4EFA7C5B}"/>
              </a:ext>
            </a:extLst>
          </p:cNvPr>
          <p:cNvSpPr txBox="1"/>
          <p:nvPr/>
        </p:nvSpPr>
        <p:spPr>
          <a:xfrm>
            <a:off x="8240450" y="4548336"/>
            <a:ext cx="2776758" cy="738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126"/>
            <a:r>
              <a:rPr lang="es-EC" sz="14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Redes neuronales multicapa + técnicas que hacen posible el aprendizaje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E2B753-40D1-ECD7-4541-42A6281E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Introducción a Machine </a:t>
            </a:r>
            <a:r>
              <a:rPr lang="es-EC" noProof="0" dirty="0" err="1"/>
              <a:t>Learning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7101918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78669" y="5220027"/>
            <a:ext cx="2568797" cy="3375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36300" y="5671584"/>
            <a:ext cx="2189018" cy="3323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1526" y="3088772"/>
            <a:ext cx="9527358" cy="606232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B9DAB04-4210-A262-8552-5363AE55F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 problema de clasificación simple!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6F4D6097-F7AD-488B-969A-12FDA198B94E}"/>
              </a:ext>
            </a:extLst>
          </p:cNvPr>
          <p:cNvSpPr txBox="1"/>
          <p:nvPr/>
        </p:nvSpPr>
        <p:spPr>
          <a:xfrm>
            <a:off x="1331526" y="1929930"/>
            <a:ext cx="10150998" cy="386428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Intentamos encontrar una </a:t>
            </a:r>
            <a:r>
              <a:rPr lang="es-EC" sz="2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linea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</a:t>
            </a:r>
            <a:r>
              <a:rPr lang="es-EC" sz="2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separacion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optima!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7848" y="1242"/>
            <a:ext cx="9065947" cy="65819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05485" y="1201858"/>
            <a:ext cx="4950886" cy="483055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05469" y="1069895"/>
            <a:ext cx="4950886" cy="49508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50102" y="1443154"/>
            <a:ext cx="2058697" cy="275963"/>
          </a:xfrm>
          <a:prstGeom prst="rect">
            <a:avLst/>
          </a:prstGeom>
        </p:spPr>
      </p:pic>
      <p:sp>
        <p:nvSpPr>
          <p:cNvPr id="12" name="object 5">
            <a:extLst>
              <a:ext uri="{FF2B5EF4-FFF2-40B4-BE49-F238E27FC236}">
                <a16:creationId xmlns:a16="http://schemas.microsoft.com/office/drawing/2014/main" id="{4596A1B0-9582-4632-9DFE-4FBD230C1E67}"/>
              </a:ext>
            </a:extLst>
          </p:cNvPr>
          <p:cNvSpPr txBox="1"/>
          <p:nvPr/>
        </p:nvSpPr>
        <p:spPr>
          <a:xfrm>
            <a:off x="7778187" y="4572000"/>
            <a:ext cx="3788133" cy="755760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clases son </a:t>
            </a:r>
            <a:r>
              <a:rPr lang="es-EC" sz="2400" b="1" i="1" spc="-18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"linealmente separables"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2F865B2C-5B28-FBB9-857F-A36CCBC27F4A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Un problema de clasificación simple!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526" y="3106836"/>
            <a:ext cx="9527358" cy="64592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8528" y="5174000"/>
            <a:ext cx="2630356" cy="949842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008598" y="5124131"/>
            <a:ext cx="511320" cy="1006556"/>
            <a:chOff x="8257524" y="3842668"/>
            <a:chExt cx="383540" cy="75501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57524" y="3842668"/>
              <a:ext cx="383424" cy="4208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57534" y="4176563"/>
              <a:ext cx="383424" cy="420825"/>
            </a:xfrm>
            <a:prstGeom prst="rect">
              <a:avLst/>
            </a:prstGeom>
          </p:spPr>
        </p:pic>
      </p:grpSp>
      <p:sp>
        <p:nvSpPr>
          <p:cNvPr id="7" name="Title 4">
            <a:extLst>
              <a:ext uri="{FF2B5EF4-FFF2-40B4-BE49-F238E27FC236}">
                <a16:creationId xmlns:a16="http://schemas.microsoft.com/office/drawing/2014/main" id="{6EB1B5F9-D68E-9882-F18B-3485A91102CC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Un problema de clasificación simple!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B916D45-21E7-D77C-C6E3-9829BA7C56ED}"/>
              </a:ext>
            </a:extLst>
          </p:cNvPr>
          <p:cNvCxnSpPr>
            <a:cxnSpLocks/>
          </p:cNvCxnSpPr>
          <p:nvPr/>
        </p:nvCxnSpPr>
        <p:spPr>
          <a:xfrm>
            <a:off x="2650603" y="2724871"/>
            <a:ext cx="0" cy="381965"/>
          </a:xfrm>
          <a:prstGeom prst="straightConnector1">
            <a:avLst/>
          </a:prstGeom>
          <a:ln w="5715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6CC1993-B493-6C35-BA5A-9688F6E8AA15}"/>
              </a:ext>
            </a:extLst>
          </p:cNvPr>
          <p:cNvSpPr txBox="1"/>
          <p:nvPr/>
        </p:nvSpPr>
        <p:spPr>
          <a:xfrm>
            <a:off x="925974" y="2318445"/>
            <a:ext cx="373862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C" sz="1400" b="1" noProof="0" dirty="0">
                <a:solidFill>
                  <a:schemeClr val="accent3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Una función que tenga como output 0 - 1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94327" y="2212117"/>
            <a:ext cx="6201726" cy="41878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0830" y="1223050"/>
            <a:ext cx="8028753" cy="544328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E6283A41-6C0A-AEC3-1745-4CF0BE991EC8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noProof="0" dirty="0"/>
              <a:t>El "</a:t>
            </a:r>
            <a:r>
              <a:rPr lang="es-EC" sz="1800" noProof="0" dirty="0" err="1"/>
              <a:t>Perceptron</a:t>
            </a:r>
            <a:r>
              <a:rPr lang="es-EC" sz="1800" noProof="0" dirty="0"/>
              <a:t>“: </a:t>
            </a:r>
            <a:r>
              <a:rPr lang="es-EC" sz="1800" kern="0" noProof="0" dirty="0"/>
              <a:t>Una Neurona Artificial simple!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0576" y="1335862"/>
            <a:ext cx="6201726" cy="418786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389773" y="5144192"/>
            <a:ext cx="6253512" cy="1063152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  <a:tabLst>
                <a:tab pos="420751" algn="l"/>
              </a:tabLst>
            </a:pPr>
            <a:r>
              <a:rPr lang="es-EC" sz="2266" spc="-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La noción moderna de una sola "neurona"</a:t>
            </a:r>
            <a:endParaRPr lang="es-EC" sz="22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>
              <a:tabLst>
                <a:tab pos="420751" algn="l"/>
              </a:tabLst>
            </a:pPr>
            <a:r>
              <a:rPr lang="es-EC" sz="2266" spc="-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 PERO: </a:t>
            </a:r>
            <a:r>
              <a:rPr lang="es-EC" sz="2266" b="1" spc="-8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Solo funciona en clases linealmente separables</a:t>
            </a:r>
            <a:endParaRPr lang="es-EC" sz="22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71177" y="2342632"/>
            <a:ext cx="3328660" cy="59135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866" i="1" spc="-1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"Función de activación</a:t>
            </a:r>
            <a:r>
              <a:rPr lang="es-EC" sz="1866" spc="-7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 </a:t>
            </a:r>
            <a:r>
              <a:rPr lang="es-EC" sz="1866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generalizada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6514969" y="2515175"/>
            <a:ext cx="465606" cy="496082"/>
            <a:chOff x="5721765" y="2566987"/>
            <a:chExt cx="349250" cy="372110"/>
          </a:xfrm>
        </p:grpSpPr>
        <p:sp>
          <p:nvSpPr>
            <p:cNvPr id="8" name="object 8"/>
            <p:cNvSpPr/>
            <p:nvPr/>
          </p:nvSpPr>
          <p:spPr>
            <a:xfrm>
              <a:off x="5736688" y="2571750"/>
              <a:ext cx="329565" cy="343535"/>
            </a:xfrm>
            <a:custGeom>
              <a:avLst/>
              <a:gdLst/>
              <a:ahLst/>
              <a:cxnLst/>
              <a:rect l="l" t="t" r="r" b="b"/>
              <a:pathLst>
                <a:path w="329564" h="343535">
                  <a:moveTo>
                    <a:pt x="329261" y="0"/>
                  </a:moveTo>
                  <a:lnTo>
                    <a:pt x="279792" y="5450"/>
                  </a:lnTo>
                  <a:lnTo>
                    <a:pt x="231315" y="21050"/>
                  </a:lnTo>
                  <a:lnTo>
                    <a:pt x="184824" y="45671"/>
                  </a:lnTo>
                  <a:lnTo>
                    <a:pt x="141310" y="78187"/>
                  </a:lnTo>
                  <a:lnTo>
                    <a:pt x="101768" y="117468"/>
                  </a:lnTo>
                  <a:lnTo>
                    <a:pt x="59436" y="174367"/>
                  </a:lnTo>
                  <a:lnTo>
                    <a:pt x="26798" y="237874"/>
                  </a:lnTo>
                  <a:lnTo>
                    <a:pt x="9848" y="288515"/>
                  </a:lnTo>
                  <a:lnTo>
                    <a:pt x="1312" y="331938"/>
                  </a:lnTo>
                  <a:lnTo>
                    <a:pt x="260" y="340705"/>
                  </a:lnTo>
                  <a:lnTo>
                    <a:pt x="0" y="343297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726527" y="2903812"/>
              <a:ext cx="21590" cy="30480"/>
            </a:xfrm>
            <a:custGeom>
              <a:avLst/>
              <a:gdLst/>
              <a:ahLst/>
              <a:cxnLst/>
              <a:rect l="l" t="t" r="r" b="b"/>
              <a:pathLst>
                <a:path w="21589" h="30480">
                  <a:moveTo>
                    <a:pt x="9221" y="29930"/>
                  </a:moveTo>
                  <a:lnTo>
                    <a:pt x="0" y="0"/>
                  </a:lnTo>
                  <a:lnTo>
                    <a:pt x="10160" y="11235"/>
                  </a:lnTo>
                  <a:lnTo>
                    <a:pt x="21395" y="1074"/>
                  </a:lnTo>
                  <a:lnTo>
                    <a:pt x="9221" y="299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5726527" y="2903812"/>
              <a:ext cx="21590" cy="30480"/>
            </a:xfrm>
            <a:custGeom>
              <a:avLst/>
              <a:gdLst/>
              <a:ahLst/>
              <a:cxnLst/>
              <a:rect l="l" t="t" r="r" b="b"/>
              <a:pathLst>
                <a:path w="21589" h="30480">
                  <a:moveTo>
                    <a:pt x="10160" y="11235"/>
                  </a:moveTo>
                  <a:lnTo>
                    <a:pt x="0" y="0"/>
                  </a:lnTo>
                  <a:lnTo>
                    <a:pt x="9221" y="29930"/>
                  </a:lnTo>
                  <a:lnTo>
                    <a:pt x="21395" y="1074"/>
                  </a:lnTo>
                  <a:lnTo>
                    <a:pt x="10160" y="11235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B49827C6-C68D-B122-19AB-0A65DA14A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El "</a:t>
            </a:r>
            <a:r>
              <a:rPr lang="es-EC" noProof="0" dirty="0" err="1"/>
              <a:t>Perceptron</a:t>
            </a:r>
            <a:r>
              <a:rPr lang="es-EC" noProof="0" dirty="0"/>
              <a:t>"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84113" y="1333600"/>
            <a:ext cx="5043835" cy="5166429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8B6E6506-48D3-469B-9339-64C7340A0917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noProof="0" dirty="0"/>
              <a:t>Problemas mas complejos</a:t>
            </a:r>
            <a:endParaRPr lang="es-EC" sz="1800" kern="0" noProof="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8230" y="1290806"/>
            <a:ext cx="5233949" cy="5216251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2CF6FE39-07AF-5EAB-52A7-128561D37901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noProof="0" dirty="0"/>
              <a:t>Problemas mas complejos</a:t>
            </a:r>
            <a:endParaRPr lang="es-EC" sz="1800" kern="0" noProof="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45936" y="383358"/>
            <a:ext cx="5298543" cy="6092872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1EEB46B4-FA24-2BC3-2955-162D01C6B82E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noProof="0" dirty="0"/>
              <a:t>Problemas mas complejos</a:t>
            </a:r>
            <a:endParaRPr lang="es-EC" sz="1800" kern="0" noProof="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1525" y="1104293"/>
            <a:ext cx="4694809" cy="462472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97672" y="6267995"/>
            <a:ext cx="9479705" cy="222217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>
              <a:spcBef>
                <a:spcPts val="133"/>
              </a:spcBef>
            </a:pP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Minsky, Marvin, and Seymour Papert. "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An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introduction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to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computational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geometry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." Cambridge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tiass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., HIT 479.480 (1969): 104.</a:t>
            </a:r>
            <a:endParaRPr lang="es-EC" sz="1333" noProof="0" dirty="0">
              <a:latin typeface="Arial"/>
              <a:cs typeface="Arial"/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4EA196C1-CD0B-336E-32CB-279F7D2EEC17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noProof="0" dirty="0"/>
              <a:t>Problemas mas complejos</a:t>
            </a:r>
            <a:endParaRPr lang="es-EC" sz="1800" kern="0" noProof="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27744" y="1104294"/>
            <a:ext cx="5285050" cy="4798280"/>
            <a:chOff x="2721162" y="827397"/>
            <a:chExt cx="3964304" cy="359917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1507" y="827397"/>
              <a:ext cx="3521565" cy="3468996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725925" y="971675"/>
              <a:ext cx="3954779" cy="3449954"/>
            </a:xfrm>
            <a:custGeom>
              <a:avLst/>
              <a:gdLst/>
              <a:ahLst/>
              <a:cxnLst/>
              <a:rect l="l" t="t" r="r" b="b"/>
              <a:pathLst>
                <a:path w="3954779" h="3449954">
                  <a:moveTo>
                    <a:pt x="0" y="1532824"/>
                  </a:moveTo>
                  <a:lnTo>
                    <a:pt x="54599" y="1534109"/>
                  </a:lnTo>
                  <a:lnTo>
                    <a:pt x="122516" y="1538884"/>
                  </a:lnTo>
                  <a:lnTo>
                    <a:pt x="160974" y="1542364"/>
                  </a:lnTo>
                  <a:lnTo>
                    <a:pt x="202166" y="1546458"/>
                  </a:lnTo>
                  <a:lnTo>
                    <a:pt x="245895" y="1551080"/>
                  </a:lnTo>
                  <a:lnTo>
                    <a:pt x="291963" y="1556143"/>
                  </a:lnTo>
                  <a:lnTo>
                    <a:pt x="340171" y="1561561"/>
                  </a:lnTo>
                  <a:lnTo>
                    <a:pt x="390321" y="1567248"/>
                  </a:lnTo>
                  <a:lnTo>
                    <a:pt x="442215" y="1573118"/>
                  </a:lnTo>
                  <a:lnTo>
                    <a:pt x="495655" y="1579084"/>
                  </a:lnTo>
                  <a:lnTo>
                    <a:pt x="550442" y="1585060"/>
                  </a:lnTo>
                  <a:lnTo>
                    <a:pt x="606378" y="1590960"/>
                  </a:lnTo>
                  <a:lnTo>
                    <a:pt x="663266" y="1596697"/>
                  </a:lnTo>
                  <a:lnTo>
                    <a:pt x="720906" y="1602186"/>
                  </a:lnTo>
                  <a:lnTo>
                    <a:pt x="779101" y="1607340"/>
                  </a:lnTo>
                  <a:lnTo>
                    <a:pt x="837652" y="1612073"/>
                  </a:lnTo>
                  <a:lnTo>
                    <a:pt x="896362" y="1616298"/>
                  </a:lnTo>
                  <a:lnTo>
                    <a:pt x="955031" y="1619930"/>
                  </a:lnTo>
                  <a:lnTo>
                    <a:pt x="1013462" y="1622882"/>
                  </a:lnTo>
                  <a:lnTo>
                    <a:pt x="1071457" y="1625067"/>
                  </a:lnTo>
                  <a:lnTo>
                    <a:pt x="1128817" y="1626401"/>
                  </a:lnTo>
                  <a:lnTo>
                    <a:pt x="1185345" y="1626796"/>
                  </a:lnTo>
                  <a:lnTo>
                    <a:pt x="1240841" y="1626166"/>
                  </a:lnTo>
                  <a:lnTo>
                    <a:pt x="1295108" y="1624425"/>
                  </a:lnTo>
                  <a:lnTo>
                    <a:pt x="1347947" y="1621486"/>
                  </a:lnTo>
                  <a:lnTo>
                    <a:pt x="1399161" y="1617264"/>
                  </a:lnTo>
                  <a:lnTo>
                    <a:pt x="1448551" y="1611672"/>
                  </a:lnTo>
                  <a:lnTo>
                    <a:pt x="1495919" y="1604624"/>
                  </a:lnTo>
                  <a:lnTo>
                    <a:pt x="1541066" y="1596034"/>
                  </a:lnTo>
                  <a:lnTo>
                    <a:pt x="1583795" y="1585815"/>
                  </a:lnTo>
                  <a:lnTo>
                    <a:pt x="1623907" y="1573882"/>
                  </a:lnTo>
                  <a:lnTo>
                    <a:pt x="1661205" y="1560147"/>
                  </a:lnTo>
                  <a:lnTo>
                    <a:pt x="1726561" y="1526930"/>
                  </a:lnTo>
                  <a:lnTo>
                    <a:pt x="1781887" y="1482039"/>
                  </a:lnTo>
                  <a:lnTo>
                    <a:pt x="1806893" y="1452947"/>
                  </a:lnTo>
                  <a:lnTo>
                    <a:pt x="1829362" y="1420249"/>
                  </a:lnTo>
                  <a:lnTo>
                    <a:pt x="1849413" y="1384195"/>
                  </a:lnTo>
                  <a:lnTo>
                    <a:pt x="1867166" y="1345033"/>
                  </a:lnTo>
                  <a:lnTo>
                    <a:pt x="1882740" y="1303013"/>
                  </a:lnTo>
                  <a:lnTo>
                    <a:pt x="1896255" y="1258385"/>
                  </a:lnTo>
                  <a:lnTo>
                    <a:pt x="1907830" y="1211399"/>
                  </a:lnTo>
                  <a:lnTo>
                    <a:pt x="1917584" y="1162303"/>
                  </a:lnTo>
                  <a:lnTo>
                    <a:pt x="1925637" y="1111347"/>
                  </a:lnTo>
                  <a:lnTo>
                    <a:pt x="1932108" y="1058782"/>
                  </a:lnTo>
                  <a:lnTo>
                    <a:pt x="1937117" y="1004856"/>
                  </a:lnTo>
                  <a:lnTo>
                    <a:pt x="1940783" y="949818"/>
                  </a:lnTo>
                  <a:lnTo>
                    <a:pt x="1943226" y="893919"/>
                  </a:lnTo>
                  <a:lnTo>
                    <a:pt x="1944564" y="837408"/>
                  </a:lnTo>
                  <a:lnTo>
                    <a:pt x="1944918" y="780535"/>
                  </a:lnTo>
                  <a:lnTo>
                    <a:pt x="1944407" y="723548"/>
                  </a:lnTo>
                  <a:lnTo>
                    <a:pt x="1943151" y="666698"/>
                  </a:lnTo>
                  <a:lnTo>
                    <a:pt x="1941268" y="610234"/>
                  </a:lnTo>
                  <a:lnTo>
                    <a:pt x="1938878" y="554406"/>
                  </a:lnTo>
                  <a:lnTo>
                    <a:pt x="1936100" y="499462"/>
                  </a:lnTo>
                  <a:lnTo>
                    <a:pt x="1933055" y="445653"/>
                  </a:lnTo>
                  <a:lnTo>
                    <a:pt x="1929861" y="393228"/>
                  </a:lnTo>
                  <a:lnTo>
                    <a:pt x="1926638" y="342437"/>
                  </a:lnTo>
                  <a:lnTo>
                    <a:pt x="1923505" y="293529"/>
                  </a:lnTo>
                  <a:lnTo>
                    <a:pt x="1920582" y="246754"/>
                  </a:lnTo>
                  <a:lnTo>
                    <a:pt x="1917988" y="202360"/>
                  </a:lnTo>
                  <a:lnTo>
                    <a:pt x="1915843" y="160599"/>
                  </a:lnTo>
                  <a:lnTo>
                    <a:pt x="1914266" y="121718"/>
                  </a:lnTo>
                  <a:lnTo>
                    <a:pt x="1913292" y="53599"/>
                  </a:lnTo>
                  <a:lnTo>
                    <a:pt x="1914136" y="24860"/>
                  </a:lnTo>
                  <a:lnTo>
                    <a:pt x="1916024" y="0"/>
                  </a:lnTo>
                </a:path>
                <a:path w="3954779" h="3449954">
                  <a:moveTo>
                    <a:pt x="3954274" y="1916724"/>
                  </a:moveTo>
                  <a:lnTo>
                    <a:pt x="3899675" y="1915440"/>
                  </a:lnTo>
                  <a:lnTo>
                    <a:pt x="3831758" y="1910665"/>
                  </a:lnTo>
                  <a:lnTo>
                    <a:pt x="3793300" y="1907185"/>
                  </a:lnTo>
                  <a:lnTo>
                    <a:pt x="3752108" y="1903091"/>
                  </a:lnTo>
                  <a:lnTo>
                    <a:pt x="3708379" y="1898469"/>
                  </a:lnTo>
                  <a:lnTo>
                    <a:pt x="3662311" y="1893406"/>
                  </a:lnTo>
                  <a:lnTo>
                    <a:pt x="3614103" y="1887988"/>
                  </a:lnTo>
                  <a:lnTo>
                    <a:pt x="3563953" y="1882301"/>
                  </a:lnTo>
                  <a:lnTo>
                    <a:pt x="3512059" y="1876431"/>
                  </a:lnTo>
                  <a:lnTo>
                    <a:pt x="3458619" y="1870465"/>
                  </a:lnTo>
                  <a:lnTo>
                    <a:pt x="3403832" y="1864489"/>
                  </a:lnTo>
                  <a:lnTo>
                    <a:pt x="3347896" y="1858589"/>
                  </a:lnTo>
                  <a:lnTo>
                    <a:pt x="3291008" y="1852852"/>
                  </a:lnTo>
                  <a:lnTo>
                    <a:pt x="3233368" y="1847363"/>
                  </a:lnTo>
                  <a:lnTo>
                    <a:pt x="3175173" y="1842209"/>
                  </a:lnTo>
                  <a:lnTo>
                    <a:pt x="3116622" y="1837476"/>
                  </a:lnTo>
                  <a:lnTo>
                    <a:pt x="3057912" y="1833251"/>
                  </a:lnTo>
                  <a:lnTo>
                    <a:pt x="2999243" y="1829619"/>
                  </a:lnTo>
                  <a:lnTo>
                    <a:pt x="2940812" y="1826667"/>
                  </a:lnTo>
                  <a:lnTo>
                    <a:pt x="2882817" y="1824482"/>
                  </a:lnTo>
                  <a:lnTo>
                    <a:pt x="2825457" y="1823148"/>
                  </a:lnTo>
                  <a:lnTo>
                    <a:pt x="2768929" y="1822753"/>
                  </a:lnTo>
                  <a:lnTo>
                    <a:pt x="2713433" y="1823383"/>
                  </a:lnTo>
                  <a:lnTo>
                    <a:pt x="2659166" y="1825124"/>
                  </a:lnTo>
                  <a:lnTo>
                    <a:pt x="2606327" y="1828063"/>
                  </a:lnTo>
                  <a:lnTo>
                    <a:pt x="2555113" y="1832285"/>
                  </a:lnTo>
                  <a:lnTo>
                    <a:pt x="2505723" y="1837877"/>
                  </a:lnTo>
                  <a:lnTo>
                    <a:pt x="2458355" y="1844925"/>
                  </a:lnTo>
                  <a:lnTo>
                    <a:pt x="2413208" y="1853515"/>
                  </a:lnTo>
                  <a:lnTo>
                    <a:pt x="2370479" y="1863734"/>
                  </a:lnTo>
                  <a:lnTo>
                    <a:pt x="2330367" y="1875667"/>
                  </a:lnTo>
                  <a:lnTo>
                    <a:pt x="2293069" y="1889402"/>
                  </a:lnTo>
                  <a:lnTo>
                    <a:pt x="2227713" y="1922619"/>
                  </a:lnTo>
                  <a:lnTo>
                    <a:pt x="2172387" y="1967510"/>
                  </a:lnTo>
                  <a:lnTo>
                    <a:pt x="2147381" y="1996602"/>
                  </a:lnTo>
                  <a:lnTo>
                    <a:pt x="2124912" y="2029300"/>
                  </a:lnTo>
                  <a:lnTo>
                    <a:pt x="2104861" y="2065354"/>
                  </a:lnTo>
                  <a:lnTo>
                    <a:pt x="2087108" y="2104516"/>
                  </a:lnTo>
                  <a:lnTo>
                    <a:pt x="2071534" y="2146536"/>
                  </a:lnTo>
                  <a:lnTo>
                    <a:pt x="2058019" y="2191164"/>
                  </a:lnTo>
                  <a:lnTo>
                    <a:pt x="2046444" y="2238150"/>
                  </a:lnTo>
                  <a:lnTo>
                    <a:pt x="2036690" y="2287246"/>
                  </a:lnTo>
                  <a:lnTo>
                    <a:pt x="2028637" y="2338202"/>
                  </a:lnTo>
                  <a:lnTo>
                    <a:pt x="2022166" y="2390767"/>
                  </a:lnTo>
                  <a:lnTo>
                    <a:pt x="2017157" y="2444693"/>
                  </a:lnTo>
                  <a:lnTo>
                    <a:pt x="2013491" y="2499731"/>
                  </a:lnTo>
                  <a:lnTo>
                    <a:pt x="2011048" y="2555630"/>
                  </a:lnTo>
                  <a:lnTo>
                    <a:pt x="2009710" y="2612141"/>
                  </a:lnTo>
                  <a:lnTo>
                    <a:pt x="2009356" y="2669014"/>
                  </a:lnTo>
                  <a:lnTo>
                    <a:pt x="2009867" y="2726001"/>
                  </a:lnTo>
                  <a:lnTo>
                    <a:pt x="2011123" y="2782851"/>
                  </a:lnTo>
                  <a:lnTo>
                    <a:pt x="2013006" y="2839315"/>
                  </a:lnTo>
                  <a:lnTo>
                    <a:pt x="2015396" y="2895143"/>
                  </a:lnTo>
                  <a:lnTo>
                    <a:pt x="2018174" y="2950087"/>
                  </a:lnTo>
                  <a:lnTo>
                    <a:pt x="2021219" y="3003896"/>
                  </a:lnTo>
                  <a:lnTo>
                    <a:pt x="2024413" y="3056321"/>
                  </a:lnTo>
                  <a:lnTo>
                    <a:pt x="2027636" y="3107112"/>
                  </a:lnTo>
                  <a:lnTo>
                    <a:pt x="2030769" y="3156020"/>
                  </a:lnTo>
                  <a:lnTo>
                    <a:pt x="2033692" y="3202795"/>
                  </a:lnTo>
                  <a:lnTo>
                    <a:pt x="2036286" y="3247189"/>
                  </a:lnTo>
                  <a:lnTo>
                    <a:pt x="2038431" y="3288950"/>
                  </a:lnTo>
                  <a:lnTo>
                    <a:pt x="2040008" y="3327831"/>
                  </a:lnTo>
                  <a:lnTo>
                    <a:pt x="2040982" y="3395950"/>
                  </a:lnTo>
                  <a:lnTo>
                    <a:pt x="2040138" y="3424689"/>
                  </a:lnTo>
                  <a:lnTo>
                    <a:pt x="2038249" y="3449549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</p:grpSp>
      <p:sp>
        <p:nvSpPr>
          <p:cNvPr id="6" name="Title 4">
            <a:extLst>
              <a:ext uri="{FF2B5EF4-FFF2-40B4-BE49-F238E27FC236}">
                <a16:creationId xmlns:a16="http://schemas.microsoft.com/office/drawing/2014/main" id="{FE216894-58F0-5A6E-4AD3-0D58BF71AB06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noProof="0" dirty="0"/>
              <a:t>Problemas mas complejos</a:t>
            </a:r>
            <a:endParaRPr lang="es-EC" sz="1800" kern="0" noProof="0" dirty="0"/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A74A8D0F-EA31-8440-51F0-2E8D7D0E37CB}"/>
              </a:ext>
            </a:extLst>
          </p:cNvPr>
          <p:cNvSpPr txBox="1"/>
          <p:nvPr/>
        </p:nvSpPr>
        <p:spPr>
          <a:xfrm>
            <a:off x="497672" y="6267995"/>
            <a:ext cx="9479705" cy="222217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>
              <a:spcBef>
                <a:spcPts val="133"/>
              </a:spcBef>
            </a:pP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Minsky, Marvin, and Seymour Papert. "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An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introduction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to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computational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geometry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." Cambridge </a:t>
            </a:r>
            <a:r>
              <a:rPr lang="es-EC" sz="1333" spc="-13" noProof="0" dirty="0" err="1">
                <a:solidFill>
                  <a:srgbClr val="222222"/>
                </a:solidFill>
                <a:latin typeface="Arial"/>
                <a:cs typeface="Arial"/>
              </a:rPr>
              <a:t>tiass</a:t>
            </a:r>
            <a:r>
              <a:rPr lang="es-EC" sz="1333" spc="-13" noProof="0" dirty="0">
                <a:solidFill>
                  <a:srgbClr val="222222"/>
                </a:solidFill>
                <a:latin typeface="Arial"/>
                <a:cs typeface="Arial"/>
              </a:rPr>
              <a:t>., HIT 479.480 (1969): 104.</a:t>
            </a:r>
            <a:endParaRPr lang="es-EC" sz="1333" noProof="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F096D9-8FA9-BE68-E479-AB7CAB3EF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Historia breve de las redes neuronales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B1F6817-730D-BB29-5FC4-63A2D03C241C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360333" y="752138"/>
            <a:ext cx="9405139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1943: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Neural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networks</a:t>
            </a:r>
            <a:endParaRPr kumimoji="0" lang="es-EC" sz="1800" b="0" i="0" u="none" strike="noStrike" cap="none" normalizeH="0" baseline="0" noProof="0" dirty="0">
              <a:ln>
                <a:noFill/>
              </a:ln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1957: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Perceptron</a:t>
            </a:r>
            <a:endParaRPr kumimoji="0" lang="es-EC" sz="1800" b="0" i="0" u="none" strike="noStrike" cap="none" normalizeH="0" baseline="0" noProof="0" dirty="0">
              <a:ln>
                <a:noFill/>
              </a:ln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1974–86: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Backpropagation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RBM, RNN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1989–98: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CNN, MNIST, LSTM,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Bidirectional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RNN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2006: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“Deep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Learning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”, DBN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2009: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ImageNet</a:t>
            </a:r>
            <a:endParaRPr kumimoji="0" lang="es-EC" sz="1800" b="0" i="0" u="none" strike="noStrike" cap="none" normalizeH="0" baseline="0" noProof="0" dirty="0">
              <a:ln>
                <a:noFill/>
              </a:ln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2012: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AlexNet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Dropout</a:t>
            </a:r>
            <a:endParaRPr kumimoji="0" lang="es-EC" sz="1800" b="0" i="0" u="none" strike="noStrike" cap="none" normalizeH="0" baseline="0" noProof="0" dirty="0">
              <a:ln>
                <a:noFill/>
              </a:ln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2014: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GANs</a:t>
            </a:r>
            <a:endParaRPr kumimoji="0" lang="es-EC" sz="1800" b="0" i="0" u="none" strike="noStrike" cap="none" normalizeH="0" baseline="0" noProof="0" dirty="0">
              <a:ln>
                <a:noFill/>
              </a:ln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2014: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DeepFace</a:t>
            </a:r>
            <a:endParaRPr kumimoji="0" lang="es-EC" sz="1800" b="0" i="0" u="none" strike="noStrike" cap="none" normalizeH="0" baseline="0" noProof="0" dirty="0">
              <a:ln>
                <a:noFill/>
              </a:ln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2016: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AlphaGo</a:t>
            </a:r>
            <a:endParaRPr kumimoji="0" lang="es-EC" sz="1800" b="0" i="0" u="none" strike="noStrike" cap="none" normalizeH="0" baseline="0" noProof="0" dirty="0">
              <a:ln>
                <a:noFill/>
              </a:ln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2017: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AlphaZero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Capsule Networks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2018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: BERT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2019: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Transformer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: modelos de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language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(LLM)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2020: 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GPT-3,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Diffusion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models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(score-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based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/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DDPMs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2021: 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CLIP, Modelos multimodales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2022: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ChatGPT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instruction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tuning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+ RLHF (se Vuelve mainstream)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2023: 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GPT-4,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foundation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models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as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platforms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(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tools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plugins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APIs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2024: 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Multimodal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foundation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models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(texto–imagen–audio–video),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long-context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LLMs</a:t>
            </a:r>
            <a:endParaRPr kumimoji="0" lang="es-EC" sz="1800" b="0" i="0" u="none" strike="noStrike" cap="none" normalizeH="0" baseline="0" noProof="0" dirty="0">
              <a:ln>
                <a:noFill/>
              </a:ln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1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2025: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Agentic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systems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model-orchestrated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workflows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reasoning-augmented</a:t>
            </a:r>
            <a:r>
              <a:rPr kumimoji="0" lang="es-EC" sz="1800" b="0" i="0" u="none" strike="noStrike" cap="none" normalizeH="0" baseline="0" noProof="0" dirty="0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1800" b="0" i="0" u="none" strike="noStrike" cap="none" normalizeH="0" baseline="0" noProof="0" dirty="0" err="1">
                <a:ln>
                  <a:noFill/>
                </a:ln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LLMs</a:t>
            </a:r>
            <a:endParaRPr kumimoji="0" lang="es-EC" sz="1800" b="0" i="0" u="none" strike="noStrike" cap="none" normalizeH="0" baseline="0" noProof="0" dirty="0">
              <a:ln>
                <a:noFill/>
              </a:ln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2060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745023" y="811833"/>
            <a:ext cx="2854588" cy="3386226"/>
            <a:chOff x="3559231" y="608024"/>
            <a:chExt cx="2141220" cy="2540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9231" y="608024"/>
              <a:ext cx="2140791" cy="133001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9231" y="1817717"/>
              <a:ext cx="2140791" cy="1330016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5024" y="4812491"/>
            <a:ext cx="2854016" cy="177312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611457" y="757776"/>
            <a:ext cx="1107996" cy="5921662"/>
          </a:xfrm>
          <a:prstGeom prst="rect">
            <a:avLst/>
          </a:prstGeom>
          <a:ln w="9524">
            <a:solidFill>
              <a:srgbClr val="1A1A1A"/>
            </a:solidFill>
          </a:ln>
        </p:spPr>
        <p:txBody>
          <a:bodyPr vert="vert" wrap="square" lIns="0" tIns="513860" rIns="0" bIns="0" rtlCol="0">
            <a:spAutoFit/>
          </a:bodyPr>
          <a:lstStyle/>
          <a:p>
            <a:pPr>
              <a:spcBef>
                <a:spcPts val="4046"/>
              </a:spcBef>
            </a:pPr>
            <a:endParaRPr lang="es-EC" sz="3600" noProof="0" dirty="0">
              <a:latin typeface="Times New Roman"/>
              <a:cs typeface="Times New Roman"/>
            </a:endParaRPr>
          </a:p>
          <a:p>
            <a:pPr marL="1331673" algn="ctr"/>
            <a:r>
              <a:rPr lang="es-EC" sz="3600" spc="-427" noProof="0" dirty="0">
                <a:latin typeface="Tahoma"/>
                <a:cs typeface="Tahoma"/>
              </a:rPr>
              <a:t>…</a:t>
            </a:r>
            <a:endParaRPr lang="es-EC" sz="3600" noProof="0" dirty="0">
              <a:latin typeface="Tahoma"/>
              <a:cs typeface="Tahoma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D9D7D4A-2A79-3F82-92F6-B56049225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Utilizamos a nuestras  neuronal artificial como “elemento básico”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71830" y="688784"/>
            <a:ext cx="8538651" cy="5916160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FE293314-A2F3-1D60-13BB-145CADE94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9" y="0"/>
            <a:ext cx="12038034" cy="404907"/>
          </a:xfrm>
        </p:spPr>
        <p:txBody>
          <a:bodyPr/>
          <a:lstStyle/>
          <a:p>
            <a:r>
              <a:rPr lang="es-EC" noProof="0" dirty="0"/>
              <a:t>Utilizamos a nuestras  neuronal artificial como “elemento básico”</a:t>
            </a:r>
          </a:p>
        </p:txBody>
      </p:sp>
      <p:sp>
        <p:nvSpPr>
          <p:cNvPr id="6" name="object 3" descr="$PPTXTitle">
            <a:extLst>
              <a:ext uri="{FF2B5EF4-FFF2-40B4-BE49-F238E27FC236}">
                <a16:creationId xmlns:a16="http://schemas.microsoft.com/office/drawing/2014/main" id="{AB1E7C99-AF58-6C6D-42CB-556D7BC23C13}"/>
              </a:ext>
            </a:extLst>
          </p:cNvPr>
          <p:cNvSpPr txBox="1">
            <a:spLocks/>
          </p:cNvSpPr>
          <p:nvPr/>
        </p:nvSpPr>
        <p:spPr bwMode="auto">
          <a:xfrm>
            <a:off x="510074" y="740016"/>
            <a:ext cx="5831081" cy="39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6932">
              <a:spcBef>
                <a:spcPts val="187"/>
              </a:spcBef>
            </a:pPr>
            <a:r>
              <a:rPr lang="es-EC" sz="2400" b="1" i="1" kern="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Perceptrones multicapa </a:t>
            </a:r>
            <a:r>
              <a:rPr lang="es-EC" sz="2400" b="1" kern="0" spc="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</a:t>
            </a:r>
            <a:r>
              <a:rPr lang="es-EC" sz="2400" b="1" kern="0" spc="67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MLPs</a:t>
            </a:r>
            <a:r>
              <a:rPr lang="es-EC" sz="2400" b="1" kern="0" spc="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526" y="3106836"/>
            <a:ext cx="9527358" cy="645921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0AF44B5F-134A-50BE-6C01-EF8AF50346FE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Regresando a nuestra neurona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4206" y="3504585"/>
            <a:ext cx="1493344" cy="20799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5431" y="3504585"/>
            <a:ext cx="1619405" cy="207999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68406" y="1775205"/>
            <a:ext cx="8253589" cy="1213474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A816EB38-E252-4929-3F53-44BA3DC9BFDC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Regresando a nuestra neurona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54206" y="3504585"/>
            <a:ext cx="1493344" cy="207999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05431" y="3504585"/>
            <a:ext cx="1619405" cy="207999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87025" y="6077400"/>
            <a:ext cx="1544965" cy="30422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866" i="1" spc="-12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"Vector de peso"</a:t>
            </a:r>
            <a:endParaRPr lang="es-EC" sz="18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21097" y="6077400"/>
            <a:ext cx="1583061" cy="59135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866" i="1" spc="-16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"Vector de características"</a:t>
            </a:r>
            <a:endParaRPr lang="es-EC" sz="18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331878" y="5702179"/>
            <a:ext cx="55026" cy="389416"/>
            <a:chOff x="3999429" y="4276261"/>
            <a:chExt cx="41275" cy="292100"/>
          </a:xfrm>
        </p:grpSpPr>
        <p:sp>
          <p:nvSpPr>
            <p:cNvPr id="7" name="object 7"/>
            <p:cNvSpPr/>
            <p:nvPr/>
          </p:nvSpPr>
          <p:spPr>
            <a:xfrm>
              <a:off x="4019925" y="4324249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243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004192" y="42810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004192" y="42810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7681740" y="5702179"/>
            <a:ext cx="55026" cy="389416"/>
            <a:chOff x="5762055" y="4276261"/>
            <a:chExt cx="41275" cy="292100"/>
          </a:xfrm>
        </p:grpSpPr>
        <p:sp>
          <p:nvSpPr>
            <p:cNvPr id="11" name="object 11"/>
            <p:cNvSpPr/>
            <p:nvPr/>
          </p:nvSpPr>
          <p:spPr>
            <a:xfrm>
              <a:off x="5782551" y="4324249"/>
              <a:ext cx="0" cy="243840"/>
            </a:xfrm>
            <a:custGeom>
              <a:avLst/>
              <a:gdLst/>
              <a:ahLst/>
              <a:cxnLst/>
              <a:rect l="l" t="t" r="r" b="b"/>
              <a:pathLst>
                <a:path h="243839">
                  <a:moveTo>
                    <a:pt x="0" y="2437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5766818" y="42810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5766818" y="4281024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33244" y="1080944"/>
            <a:ext cx="1493395" cy="30422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866" i="1" spc="-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“peso"</a:t>
            </a:r>
            <a:endParaRPr lang="es-EC" sz="18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3608203" y="1440696"/>
            <a:ext cx="55026" cy="366559"/>
            <a:chOff x="2706504" y="1079732"/>
            <a:chExt cx="41275" cy="274955"/>
          </a:xfrm>
        </p:grpSpPr>
        <p:sp>
          <p:nvSpPr>
            <p:cNvPr id="16" name="object 16"/>
            <p:cNvSpPr/>
            <p:nvPr/>
          </p:nvSpPr>
          <p:spPr>
            <a:xfrm>
              <a:off x="2727000" y="1084495"/>
              <a:ext cx="0" cy="222250"/>
            </a:xfrm>
            <a:custGeom>
              <a:avLst/>
              <a:gdLst/>
              <a:ahLst/>
              <a:cxnLst/>
              <a:rect l="l" t="t" r="r" b="b"/>
              <a:pathLst>
                <a:path h="222250">
                  <a:moveTo>
                    <a:pt x="0" y="0"/>
                  </a:moveTo>
                  <a:lnTo>
                    <a:pt x="0" y="221849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2711267" y="13063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2711267" y="1306345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970343" y="3404048"/>
            <a:ext cx="2019884" cy="59135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866" i="1" spc="-12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"Función de activación"</a:t>
            </a:r>
            <a:endParaRPr lang="es-EC" sz="18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36713" y="979364"/>
            <a:ext cx="1174172" cy="30422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866" i="1" spc="-14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"Activación"</a:t>
            </a:r>
            <a:endParaRPr lang="es-EC" sz="18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107331" y="1315935"/>
            <a:ext cx="55026" cy="358093"/>
            <a:chOff x="1580704" y="986149"/>
            <a:chExt cx="41275" cy="268605"/>
          </a:xfrm>
        </p:grpSpPr>
        <p:sp>
          <p:nvSpPr>
            <p:cNvPr id="22" name="object 22"/>
            <p:cNvSpPr/>
            <p:nvPr/>
          </p:nvSpPr>
          <p:spPr>
            <a:xfrm>
              <a:off x="1601200" y="986149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049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1585467" y="1206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1585467" y="1206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25" name="object 25"/>
          <p:cNvGrpSpPr/>
          <p:nvPr/>
        </p:nvGrpSpPr>
        <p:grpSpPr>
          <a:xfrm>
            <a:off x="1968406" y="1775206"/>
            <a:ext cx="8253925" cy="1648245"/>
            <a:chOff x="1476497" y="1330647"/>
            <a:chExt cx="6191250" cy="1236345"/>
          </a:xfrm>
        </p:grpSpPr>
        <p:sp>
          <p:nvSpPr>
            <p:cNvPr id="26" name="object 26"/>
            <p:cNvSpPr/>
            <p:nvPr/>
          </p:nvSpPr>
          <p:spPr>
            <a:xfrm>
              <a:off x="2225975" y="2272875"/>
              <a:ext cx="0" cy="294005"/>
            </a:xfrm>
            <a:custGeom>
              <a:avLst/>
              <a:gdLst/>
              <a:ahLst/>
              <a:cxnLst/>
              <a:rect l="l" t="t" r="r" b="b"/>
              <a:pathLst>
                <a:path h="294005">
                  <a:moveTo>
                    <a:pt x="0" y="2938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2210242" y="2229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8" name="object 28"/>
            <p:cNvSpPr/>
            <p:nvPr/>
          </p:nvSpPr>
          <p:spPr>
            <a:xfrm>
              <a:off x="2210242" y="222964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6497" y="1330647"/>
              <a:ext cx="6190998" cy="910224"/>
            </a:xfrm>
            <a:prstGeom prst="rect">
              <a:avLst/>
            </a:prstGeom>
          </p:spPr>
        </p:pic>
      </p:grpSp>
      <p:sp>
        <p:nvSpPr>
          <p:cNvPr id="30" name="Title 6">
            <a:extLst>
              <a:ext uri="{FF2B5EF4-FFF2-40B4-BE49-F238E27FC236}">
                <a16:creationId xmlns:a16="http://schemas.microsoft.com/office/drawing/2014/main" id="{FF0AF112-B233-21C7-9262-62BD6DFEB224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Regresando a nuestra neurona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559150" y="1618347"/>
            <a:ext cx="5229179" cy="4103259"/>
            <a:chOff x="4920003" y="1212987"/>
            <a:chExt cx="3922395" cy="30778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0003" y="1212987"/>
              <a:ext cx="3922175" cy="271755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913193" y="3977822"/>
              <a:ext cx="208279" cy="307975"/>
            </a:xfrm>
            <a:custGeom>
              <a:avLst/>
              <a:gdLst/>
              <a:ahLst/>
              <a:cxnLst/>
              <a:rect l="l" t="t" r="r" b="b"/>
              <a:pathLst>
                <a:path w="208279" h="307975">
                  <a:moveTo>
                    <a:pt x="207731" y="307827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6889013" y="3941992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11138" y="44630"/>
                  </a:moveTo>
                  <a:lnTo>
                    <a:pt x="0" y="0"/>
                  </a:lnTo>
                  <a:lnTo>
                    <a:pt x="37220" y="27029"/>
                  </a:lnTo>
                  <a:lnTo>
                    <a:pt x="11138" y="4463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6889013" y="3941992"/>
              <a:ext cx="37465" cy="45085"/>
            </a:xfrm>
            <a:custGeom>
              <a:avLst/>
              <a:gdLst/>
              <a:ahLst/>
              <a:cxnLst/>
              <a:rect l="l" t="t" r="r" b="b"/>
              <a:pathLst>
                <a:path w="37465" h="45085">
                  <a:moveTo>
                    <a:pt x="37220" y="27029"/>
                  </a:moveTo>
                  <a:lnTo>
                    <a:pt x="0" y="0"/>
                  </a:lnTo>
                  <a:lnTo>
                    <a:pt x="11138" y="44630"/>
                  </a:lnTo>
                  <a:lnTo>
                    <a:pt x="37220" y="27029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97112" y="1811373"/>
            <a:ext cx="3117419" cy="59135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246355" marR="6773" indent="-230270">
              <a:spcBef>
                <a:spcPts val="133"/>
              </a:spcBef>
            </a:pPr>
            <a:r>
              <a:rPr lang="es-EC" sz="1866" spc="-1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Activación/salida</a:t>
            </a:r>
            <a:endParaRPr lang="es-EC" sz="18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/>
            <a:r>
              <a:rPr lang="es-EC" sz="1866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la neurona </a:t>
            </a:r>
            <a:r>
              <a:rPr lang="es-EC" sz="1866" i="1" spc="-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</a:t>
            </a:r>
            <a:endParaRPr lang="es-EC" sz="18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07516" y="2402729"/>
            <a:ext cx="4822832" cy="2054592"/>
            <a:chOff x="680725" y="1801350"/>
            <a:chExt cx="3617595" cy="1541145"/>
          </a:xfrm>
        </p:grpSpPr>
        <p:sp>
          <p:nvSpPr>
            <p:cNvPr id="9" name="object 9"/>
            <p:cNvSpPr/>
            <p:nvPr/>
          </p:nvSpPr>
          <p:spPr>
            <a:xfrm>
              <a:off x="732046" y="1893900"/>
              <a:ext cx="635" cy="297815"/>
            </a:xfrm>
            <a:custGeom>
              <a:avLst/>
              <a:gdLst/>
              <a:ahLst/>
              <a:cxnLst/>
              <a:rect l="l" t="t" r="r" b="b"/>
              <a:pathLst>
                <a:path w="634" h="297814">
                  <a:moveTo>
                    <a:pt x="503" y="0"/>
                  </a:moveTo>
                  <a:lnTo>
                    <a:pt x="0" y="297449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716313" y="21913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659" y="43251"/>
                  </a:moveTo>
                  <a:lnTo>
                    <a:pt x="0" y="0"/>
                  </a:lnTo>
                  <a:lnTo>
                    <a:pt x="31465" y="53"/>
                  </a:lnTo>
                  <a:lnTo>
                    <a:pt x="15659" y="43251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716313" y="2191323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659" y="43251"/>
                  </a:lnTo>
                  <a:lnTo>
                    <a:pt x="31465" y="53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725" y="1801350"/>
              <a:ext cx="3617499" cy="1540774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8134444" y="5777931"/>
            <a:ext cx="3810752" cy="30422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515568" marR="6773" indent="-499483">
              <a:spcBef>
                <a:spcPts val="133"/>
              </a:spcBef>
            </a:pPr>
            <a:r>
              <a:rPr lang="es-EC" sz="1866" b="1" i="1" spc="-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 </a:t>
            </a:r>
            <a:r>
              <a:rPr lang="es-EC" sz="1866" spc="-13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neuronas </a:t>
            </a:r>
            <a:r>
              <a:rPr lang="es-EC" sz="1866" i="1" spc="-10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"ocultas" </a:t>
            </a:r>
            <a:r>
              <a:rPr lang="es-EC" sz="1866" spc="-1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la capa </a:t>
            </a:r>
            <a:r>
              <a:rPr lang="es-EC" sz="1866" b="1" spc="-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</a:t>
            </a:r>
            <a:endParaRPr lang="es-EC" sz="18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Title 6">
            <a:extLst>
              <a:ext uri="{FF2B5EF4-FFF2-40B4-BE49-F238E27FC236}">
                <a16:creationId xmlns:a16="http://schemas.microsoft.com/office/drawing/2014/main" id="{8F79B726-0D96-B684-CCD2-7ADFC0422A27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Regresando a nuestra neurona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7073" y="656822"/>
            <a:ext cx="3856263" cy="1659583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FF5EB05A-99D8-22FB-6F9E-679BB9D9E893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7057" y="656822"/>
            <a:ext cx="3856279" cy="3319140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7A2A9AFD-92F1-BF06-1381-902C11F202C5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7057" y="402179"/>
            <a:ext cx="3856279" cy="33191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67073" y="4832050"/>
            <a:ext cx="3856263" cy="164246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29243" y="4253604"/>
            <a:ext cx="255251" cy="391333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CFB82ADE-B5A6-1F75-1009-F782EFD9BFC9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5201" y="5200864"/>
            <a:ext cx="2541181" cy="52518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04187" y="1993832"/>
            <a:ext cx="6382001" cy="2871925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9FF6B4EC-1706-BDFC-13A0-6C4048F3D2BD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A4418-9CC0-2B09-627B-41A83F80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704" y="0"/>
            <a:ext cx="7211709" cy="685958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809E83A-CA48-5952-E2AF-BD6E52274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Motivación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8C0C084-37DA-19C0-6FDF-2B98EEB03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728" y="1405265"/>
            <a:ext cx="4801976" cy="148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3200" kern="0" noProof="0" dirty="0"/>
              <a:t>Aprendizaje de representación de grafos para redes de calles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590319" y="4254527"/>
            <a:ext cx="5236798" cy="1178405"/>
            <a:chOff x="3443188" y="3190380"/>
            <a:chExt cx="3928110" cy="88391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43188" y="3655927"/>
              <a:ext cx="2288702" cy="41807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750963" y="3230678"/>
              <a:ext cx="1576070" cy="659765"/>
            </a:xfrm>
            <a:custGeom>
              <a:avLst/>
              <a:gdLst/>
              <a:ahLst/>
              <a:cxnLst/>
              <a:rect l="l" t="t" r="r" b="b"/>
              <a:pathLst>
                <a:path w="1576070" h="659764">
                  <a:moveTo>
                    <a:pt x="0" y="659533"/>
                  </a:moveTo>
                  <a:lnTo>
                    <a:pt x="1575681" y="0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5" name="object 5"/>
            <p:cNvSpPr/>
            <p:nvPr/>
          </p:nvSpPr>
          <p:spPr>
            <a:xfrm>
              <a:off x="7320570" y="3213988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12149" y="31202"/>
                  </a:moveTo>
                  <a:lnTo>
                    <a:pt x="0" y="2177"/>
                  </a:lnTo>
                  <a:lnTo>
                    <a:pt x="45948" y="0"/>
                  </a:lnTo>
                  <a:lnTo>
                    <a:pt x="12149" y="3120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6" name="object 6"/>
            <p:cNvSpPr/>
            <p:nvPr/>
          </p:nvSpPr>
          <p:spPr>
            <a:xfrm>
              <a:off x="7320570" y="3213988"/>
              <a:ext cx="46355" cy="31750"/>
            </a:xfrm>
            <a:custGeom>
              <a:avLst/>
              <a:gdLst/>
              <a:ahLst/>
              <a:cxnLst/>
              <a:rect l="l" t="t" r="r" b="b"/>
              <a:pathLst>
                <a:path w="46354" h="31750">
                  <a:moveTo>
                    <a:pt x="12149" y="31202"/>
                  </a:moveTo>
                  <a:lnTo>
                    <a:pt x="45948" y="0"/>
                  </a:lnTo>
                  <a:lnTo>
                    <a:pt x="0" y="2177"/>
                  </a:lnTo>
                  <a:lnTo>
                    <a:pt x="12149" y="31202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7" name="object 7"/>
            <p:cNvSpPr/>
            <p:nvPr/>
          </p:nvSpPr>
          <p:spPr>
            <a:xfrm>
              <a:off x="5033200" y="3216540"/>
              <a:ext cx="813435" cy="463550"/>
            </a:xfrm>
            <a:custGeom>
              <a:avLst/>
              <a:gdLst/>
              <a:ahLst/>
              <a:cxnLst/>
              <a:rect l="l" t="t" r="r" b="b"/>
              <a:pathLst>
                <a:path w="813435" h="463550">
                  <a:moveTo>
                    <a:pt x="0" y="463108"/>
                  </a:moveTo>
                  <a:lnTo>
                    <a:pt x="812843" y="0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8" name="object 8"/>
            <p:cNvSpPr/>
            <p:nvPr/>
          </p:nvSpPr>
          <p:spPr>
            <a:xfrm>
              <a:off x="5838255" y="3195143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15576" y="35067"/>
                  </a:moveTo>
                  <a:lnTo>
                    <a:pt x="0" y="7727"/>
                  </a:lnTo>
                  <a:lnTo>
                    <a:pt x="45345" y="0"/>
                  </a:lnTo>
                  <a:lnTo>
                    <a:pt x="15576" y="3506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5838255" y="3195143"/>
              <a:ext cx="45720" cy="35560"/>
            </a:xfrm>
            <a:custGeom>
              <a:avLst/>
              <a:gdLst/>
              <a:ahLst/>
              <a:cxnLst/>
              <a:rect l="l" t="t" r="r" b="b"/>
              <a:pathLst>
                <a:path w="45720" h="35560">
                  <a:moveTo>
                    <a:pt x="15576" y="35067"/>
                  </a:moveTo>
                  <a:lnTo>
                    <a:pt x="45345" y="0"/>
                  </a:lnTo>
                  <a:lnTo>
                    <a:pt x="0" y="7727"/>
                  </a:lnTo>
                  <a:lnTo>
                    <a:pt x="15576" y="35067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571988" y="3245424"/>
              <a:ext cx="0" cy="364490"/>
            </a:xfrm>
            <a:custGeom>
              <a:avLst/>
              <a:gdLst/>
              <a:ahLst/>
              <a:cxnLst/>
              <a:rect l="l" t="t" r="r" b="b"/>
              <a:pathLst>
                <a:path h="364489">
                  <a:moveTo>
                    <a:pt x="0" y="364049"/>
                  </a:moveTo>
                  <a:lnTo>
                    <a:pt x="0" y="0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11" name="object 11"/>
            <p:cNvSpPr/>
            <p:nvPr/>
          </p:nvSpPr>
          <p:spPr>
            <a:xfrm>
              <a:off x="4556255" y="3202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0" y="43225"/>
                  </a:lnTo>
                  <a:lnTo>
                    <a:pt x="15732" y="0"/>
                  </a:lnTo>
                  <a:lnTo>
                    <a:pt x="31465" y="432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556255" y="3202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31465" y="43225"/>
                  </a:moveTo>
                  <a:lnTo>
                    <a:pt x="15732" y="0"/>
                  </a:lnTo>
                  <a:lnTo>
                    <a:pt x="0" y="43225"/>
                  </a:lnTo>
                  <a:lnTo>
                    <a:pt x="31465" y="43225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</p:grp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91172" y="1223047"/>
            <a:ext cx="8408002" cy="292108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300633" y="5773596"/>
            <a:ext cx="7174456" cy="30422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316622" marR="6773" indent="-300537">
              <a:spcBef>
                <a:spcPts val="133"/>
              </a:spcBef>
            </a:pPr>
            <a:r>
              <a:rPr lang="es-EC" sz="1866" i="1" spc="-33" noProof="0" dirty="0">
                <a:solidFill>
                  <a:schemeClr val="accent6"/>
                </a:solidFill>
                <a:latin typeface="Trebuchet MS"/>
                <a:cs typeface="Trebuchet MS"/>
              </a:rPr>
              <a:t>La forma más común de escribir la activación de una capa de un MLP</a:t>
            </a:r>
            <a:endParaRPr lang="es-EC" sz="1866" noProof="0" dirty="0">
              <a:solidFill>
                <a:schemeClr val="accent6"/>
              </a:solidFill>
              <a:latin typeface="Trebuchet MS"/>
              <a:cs typeface="Trebuchet MS"/>
            </a:endParaRPr>
          </a:p>
        </p:txBody>
      </p:sp>
      <p:sp>
        <p:nvSpPr>
          <p:cNvPr id="15" name="object 20">
            <a:extLst>
              <a:ext uri="{FF2B5EF4-FFF2-40B4-BE49-F238E27FC236}">
                <a16:creationId xmlns:a16="http://schemas.microsoft.com/office/drawing/2014/main" id="{216C46A8-3FC0-EB66-D0EB-B5FBAF50FA7C}"/>
              </a:ext>
            </a:extLst>
          </p:cNvPr>
          <p:cNvSpPr txBox="1"/>
          <p:nvPr/>
        </p:nvSpPr>
        <p:spPr>
          <a:xfrm>
            <a:off x="1640260" y="1204380"/>
            <a:ext cx="1174172" cy="447984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800" b="1" i="1" spc="-14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Capa L</a:t>
            </a:r>
            <a:endParaRPr lang="es-EC" sz="28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6" name="object 21">
            <a:extLst>
              <a:ext uri="{FF2B5EF4-FFF2-40B4-BE49-F238E27FC236}">
                <a16:creationId xmlns:a16="http://schemas.microsoft.com/office/drawing/2014/main" id="{A77E504E-A66E-75D8-57B2-8AB0B3B25F4C}"/>
              </a:ext>
            </a:extLst>
          </p:cNvPr>
          <p:cNvGrpSpPr/>
          <p:nvPr/>
        </p:nvGrpSpPr>
        <p:grpSpPr>
          <a:xfrm>
            <a:off x="2220996" y="1672725"/>
            <a:ext cx="55026" cy="358093"/>
            <a:chOff x="1580704" y="986149"/>
            <a:chExt cx="41275" cy="268605"/>
          </a:xfrm>
        </p:grpSpPr>
        <p:sp>
          <p:nvSpPr>
            <p:cNvPr id="17" name="object 22">
              <a:extLst>
                <a:ext uri="{FF2B5EF4-FFF2-40B4-BE49-F238E27FC236}">
                  <a16:creationId xmlns:a16="http://schemas.microsoft.com/office/drawing/2014/main" id="{75034C00-3FE2-9229-EB2D-CE1A4A4DF480}"/>
                </a:ext>
              </a:extLst>
            </p:cNvPr>
            <p:cNvSpPr/>
            <p:nvPr/>
          </p:nvSpPr>
          <p:spPr>
            <a:xfrm>
              <a:off x="1601200" y="986149"/>
              <a:ext cx="0" cy="220345"/>
            </a:xfrm>
            <a:custGeom>
              <a:avLst/>
              <a:gdLst/>
              <a:ahLst/>
              <a:cxnLst/>
              <a:rect l="l" t="t" r="r" b="b"/>
              <a:pathLst>
                <a:path h="220344">
                  <a:moveTo>
                    <a:pt x="0" y="0"/>
                  </a:moveTo>
                  <a:lnTo>
                    <a:pt x="0" y="220049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8" name="object 23">
              <a:extLst>
                <a:ext uri="{FF2B5EF4-FFF2-40B4-BE49-F238E27FC236}">
                  <a16:creationId xmlns:a16="http://schemas.microsoft.com/office/drawing/2014/main" id="{4419BC66-09D8-A30C-13D0-744A4660951B}"/>
                </a:ext>
              </a:extLst>
            </p:cNvPr>
            <p:cNvSpPr/>
            <p:nvPr/>
          </p:nvSpPr>
          <p:spPr>
            <a:xfrm>
              <a:off x="1585467" y="1206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15732" y="43225"/>
                  </a:moveTo>
                  <a:lnTo>
                    <a:pt x="0" y="0"/>
                  </a:lnTo>
                  <a:lnTo>
                    <a:pt x="31465" y="0"/>
                  </a:lnTo>
                  <a:lnTo>
                    <a:pt x="15732" y="432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9" name="object 24">
              <a:extLst>
                <a:ext uri="{FF2B5EF4-FFF2-40B4-BE49-F238E27FC236}">
                  <a16:creationId xmlns:a16="http://schemas.microsoft.com/office/drawing/2014/main" id="{C9BE4B34-74D2-90A0-FA76-D62636ADD246}"/>
                </a:ext>
              </a:extLst>
            </p:cNvPr>
            <p:cNvSpPr/>
            <p:nvPr/>
          </p:nvSpPr>
          <p:spPr>
            <a:xfrm>
              <a:off x="1585467" y="12061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5">
                  <a:moveTo>
                    <a:pt x="0" y="0"/>
                  </a:moveTo>
                  <a:lnTo>
                    <a:pt x="15732" y="43225"/>
                  </a:lnTo>
                  <a:lnTo>
                    <a:pt x="31465" y="0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0" name="Title 6">
            <a:extLst>
              <a:ext uri="{FF2B5EF4-FFF2-40B4-BE49-F238E27FC236}">
                <a16:creationId xmlns:a16="http://schemas.microsoft.com/office/drawing/2014/main" id="{932CF9E1-1AAE-7261-66CA-F7F11AEE37B8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0334" y="3117456"/>
            <a:ext cx="3051205" cy="55735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36D51620-9F21-9CEA-5BD4-486EB88BB0DD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0334" y="3117456"/>
            <a:ext cx="3051205" cy="5573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7731" y="4479906"/>
            <a:ext cx="8294953" cy="562359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7CFBC4C9-8D22-161B-93F2-B3D3C1C4318B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90334" y="3117456"/>
            <a:ext cx="3051205" cy="55735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947731" y="4435896"/>
            <a:ext cx="8295406" cy="651002"/>
            <a:chOff x="1460988" y="3326424"/>
            <a:chExt cx="6222365" cy="488315"/>
          </a:xfrm>
        </p:grpSpPr>
        <p:sp>
          <p:nvSpPr>
            <p:cNvPr id="4" name="object 4"/>
            <p:cNvSpPr/>
            <p:nvPr/>
          </p:nvSpPr>
          <p:spPr>
            <a:xfrm>
              <a:off x="2101525" y="3340711"/>
              <a:ext cx="381000" cy="459740"/>
            </a:xfrm>
            <a:custGeom>
              <a:avLst/>
              <a:gdLst/>
              <a:ahLst/>
              <a:cxnLst/>
              <a:rect l="l" t="t" r="r" b="b"/>
              <a:pathLst>
                <a:path w="381000" h="459739">
                  <a:moveTo>
                    <a:pt x="0" y="229649"/>
                  </a:moveTo>
                  <a:lnTo>
                    <a:pt x="5031" y="176993"/>
                  </a:lnTo>
                  <a:lnTo>
                    <a:pt x="19362" y="128655"/>
                  </a:lnTo>
                  <a:lnTo>
                    <a:pt x="41850" y="86015"/>
                  </a:lnTo>
                  <a:lnTo>
                    <a:pt x="71351" y="50451"/>
                  </a:lnTo>
                  <a:lnTo>
                    <a:pt x="106722" y="23341"/>
                  </a:lnTo>
                  <a:lnTo>
                    <a:pt x="146820" y="6065"/>
                  </a:lnTo>
                  <a:lnTo>
                    <a:pt x="190499" y="0"/>
                  </a:lnTo>
                  <a:lnTo>
                    <a:pt x="263401" y="17480"/>
                  </a:lnTo>
                  <a:lnTo>
                    <a:pt x="296189" y="38583"/>
                  </a:lnTo>
                  <a:lnTo>
                    <a:pt x="325203" y="67262"/>
                  </a:lnTo>
                  <a:lnTo>
                    <a:pt x="348993" y="102240"/>
                  </a:lnTo>
                  <a:lnTo>
                    <a:pt x="366499" y="141766"/>
                  </a:lnTo>
                  <a:lnTo>
                    <a:pt x="377305" y="184638"/>
                  </a:lnTo>
                  <a:lnTo>
                    <a:pt x="380999" y="229649"/>
                  </a:lnTo>
                  <a:lnTo>
                    <a:pt x="375968" y="282306"/>
                  </a:lnTo>
                  <a:lnTo>
                    <a:pt x="361637" y="330644"/>
                  </a:lnTo>
                  <a:lnTo>
                    <a:pt x="339149" y="373284"/>
                  </a:lnTo>
                  <a:lnTo>
                    <a:pt x="309648" y="408848"/>
                  </a:lnTo>
                  <a:lnTo>
                    <a:pt x="274277" y="435958"/>
                  </a:lnTo>
                  <a:lnTo>
                    <a:pt x="234179" y="453234"/>
                  </a:lnTo>
                  <a:lnTo>
                    <a:pt x="190499" y="459299"/>
                  </a:lnTo>
                  <a:lnTo>
                    <a:pt x="146820" y="453234"/>
                  </a:lnTo>
                  <a:lnTo>
                    <a:pt x="106722" y="435958"/>
                  </a:lnTo>
                  <a:lnTo>
                    <a:pt x="71351" y="408848"/>
                  </a:lnTo>
                  <a:lnTo>
                    <a:pt x="41850" y="373284"/>
                  </a:lnTo>
                  <a:lnTo>
                    <a:pt x="19362" y="330644"/>
                  </a:lnTo>
                  <a:lnTo>
                    <a:pt x="5031" y="282306"/>
                  </a:lnTo>
                  <a:lnTo>
                    <a:pt x="0" y="229649"/>
                  </a:lnTo>
                  <a:close/>
                </a:path>
              </a:pathLst>
            </a:custGeom>
            <a:ln w="28574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0988" y="3359438"/>
              <a:ext cx="6222025" cy="421824"/>
            </a:xfrm>
            <a:prstGeom prst="rect">
              <a:avLst/>
            </a:prstGeom>
          </p:spPr>
        </p:pic>
      </p:grpSp>
      <p:sp>
        <p:nvSpPr>
          <p:cNvPr id="6" name="Title 6">
            <a:extLst>
              <a:ext uri="{FF2B5EF4-FFF2-40B4-BE49-F238E27FC236}">
                <a16:creationId xmlns:a16="http://schemas.microsoft.com/office/drawing/2014/main" id="{2538CF29-3172-362A-B4B4-269ABE3338F1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4899" y="3125035"/>
            <a:ext cx="3720614" cy="60951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462447" y="4511439"/>
            <a:ext cx="9266405" cy="1063152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 indent="72806">
              <a:spcBef>
                <a:spcPts val="133"/>
              </a:spcBef>
            </a:pPr>
            <a:r>
              <a:rPr lang="es-EC" sz="2266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</a:t>
            </a:r>
            <a:r>
              <a:rPr lang="es-EC" sz="2266" b="1" spc="-14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salida </a:t>
            </a:r>
            <a:r>
              <a:rPr lang="es-EC" sz="2266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cada capa es el producto de su </a:t>
            </a:r>
            <a:r>
              <a:rPr lang="es-EC" sz="2266" b="1" spc="-1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matriz de pesos </a:t>
            </a:r>
            <a:r>
              <a:rPr lang="es-EC" sz="2266" spc="-1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el </a:t>
            </a:r>
            <a:r>
              <a:rPr lang="es-EC" sz="2266" b="1" spc="-2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vector de entrada </a:t>
            </a:r>
            <a:r>
              <a:rPr lang="es-EC" sz="2266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más su </a:t>
            </a:r>
            <a:r>
              <a:rPr lang="es-EC" sz="2266" b="1" spc="-14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vector de sesgo</a:t>
            </a:r>
            <a:r>
              <a:rPr lang="es-EC" sz="2266" spc="-14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todo envuelto en una </a:t>
            </a:r>
            <a:r>
              <a:rPr lang="es-EC" sz="2266" b="1" spc="-16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función de activación no </a:t>
            </a:r>
            <a:r>
              <a:rPr lang="es-EC" sz="2266" spc="-1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lineal.</a:t>
            </a:r>
            <a:endParaRPr lang="es-EC" sz="2266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A25FDCC9-13E8-EA02-E956-B7828278F3AD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13198" y="672252"/>
            <a:ext cx="9083818" cy="483908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50715" y="2733215"/>
            <a:ext cx="956609" cy="1465955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lang="es-EC" sz="4000" b="1" spc="-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⇒</a:t>
            </a:r>
            <a:endParaRPr lang="es-EC" sz="40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spcBef>
                <a:spcPts val="53"/>
              </a:spcBef>
            </a:pPr>
            <a:r>
              <a:rPr lang="es-EC" sz="2666" b="1" spc="-1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Entradas</a:t>
            </a:r>
            <a:endParaRPr lang="es-EC" sz="2666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16092" y="2870697"/>
            <a:ext cx="1219888" cy="1055714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algn="ctr">
              <a:spcBef>
                <a:spcPts val="133"/>
              </a:spcBef>
            </a:pPr>
            <a:r>
              <a:rPr lang="es-EC" sz="4000" b="1" spc="-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⇒</a:t>
            </a:r>
            <a:endParaRPr lang="es-EC" sz="40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>
              <a:spcBef>
                <a:spcPts val="53"/>
              </a:spcBef>
            </a:pPr>
            <a:r>
              <a:rPr lang="es-EC" sz="2666" b="1" spc="-1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Salidas</a:t>
            </a:r>
            <a:endParaRPr lang="es-EC" sz="2666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3903F2E7-A200-11A2-DF87-08A11FCEDC68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 Multicapas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0073" y="665228"/>
            <a:ext cx="10273265" cy="5719521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D2C54B3C-E028-B9D9-5A80-C478F1A3D1FC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 Multicapas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57" y="674385"/>
            <a:ext cx="10417842" cy="5700054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61C42EDA-763D-9949-A422-DA7C1170C40F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 Multicapas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0728" y="671714"/>
            <a:ext cx="10422804" cy="5689623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9F6A95C9-F8F7-8032-5033-B1461FF8F6C9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 Multicapas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57" y="671714"/>
            <a:ext cx="10422804" cy="5714145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8C471954-E060-0472-5E66-F9A908DA89E2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 Multicapas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Video 7">
            <a:extLst>
              <a:ext uri="{FF2B5EF4-FFF2-40B4-BE49-F238E27FC236}">
                <a16:creationId xmlns:a16="http://schemas.microsoft.com/office/drawing/2014/main" id="{5DBD63DA-0488-F03F-321F-5481F6C51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01" r="1" b="9840"/>
          <a:stretch/>
        </p:blipFill>
        <p:spPr>
          <a:xfrm>
            <a:off x="0" y="441943"/>
            <a:ext cx="12190413" cy="6007365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0B3D1E-298C-61B3-F3BF-DF68D6A4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9" y="0"/>
            <a:ext cx="12038034" cy="404907"/>
          </a:xfrm>
        </p:spPr>
        <p:txBody>
          <a:bodyPr wrap="square" anchor="ctr">
            <a:normAutofit/>
          </a:bodyPr>
          <a:lstStyle/>
          <a:p>
            <a:r>
              <a:rPr lang="es-EC" noProof="0" dirty="0" err="1"/>
              <a:t>Motivation</a:t>
            </a:r>
            <a:r>
              <a:rPr lang="es-EC" noProof="0" dirty="0"/>
              <a:t> | Red vial como fuente de información</a:t>
            </a:r>
          </a:p>
        </p:txBody>
      </p:sp>
    </p:spTree>
    <p:extLst>
      <p:ext uri="{BB962C8B-B14F-4D97-AF65-F5344CB8AC3E}">
        <p14:creationId xmlns:p14="http://schemas.microsoft.com/office/powerpoint/2010/main" val="1222825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57" y="671712"/>
            <a:ext cx="10422804" cy="5719513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65DEFEE9-0C72-2FC1-9983-8456567094A1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 Multicapas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78" y="646756"/>
            <a:ext cx="11938381" cy="5797212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6E21E099-DC58-5590-ABBE-86A6298EF3E2}"/>
              </a:ext>
            </a:extLst>
          </p:cNvPr>
          <p:cNvSpPr txBox="1">
            <a:spLocks/>
          </p:cNvSpPr>
          <p:nvPr/>
        </p:nvSpPr>
        <p:spPr>
          <a:xfrm>
            <a:off x="15237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 noProof="0" dirty="0"/>
              <a:t>Construyendo una Red Neuronal Multicapas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934" y="1341914"/>
            <a:ext cx="5934826" cy="47906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72171" y="5243264"/>
            <a:ext cx="5180079" cy="878871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800" b="1" spc="-1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</a:t>
            </a:r>
            <a:r>
              <a:rPr lang="es-EC" sz="2800" b="1" i="1" spc="-1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Traducción: </a:t>
            </a:r>
            <a:r>
              <a:rPr lang="es-EC" sz="2800" b="1" u="heavy" spc="-33" noProof="0" dirty="0">
                <a:solidFill>
                  <a:schemeClr val="accent6"/>
                </a:solidFill>
                <a:uFill>
                  <a:solidFill>
                    <a:srgbClr val="000000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una MLP es una función sofisticada</a:t>
            </a:r>
            <a:r>
              <a:rPr lang="es-EC" sz="2800" b="1" spc="-1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  <a:endParaRPr lang="es-EC" sz="28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95761" y="4077774"/>
            <a:ext cx="1548964" cy="3149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18911" y="3426995"/>
            <a:ext cx="3286605" cy="508499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DC5E850-87FB-510F-6476-10211CFB7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MLP | </a:t>
            </a:r>
            <a:r>
              <a:rPr lang="es-EC" dirty="0" err="1"/>
              <a:t>Multilayer</a:t>
            </a:r>
            <a:r>
              <a:rPr lang="es-EC" dirty="0"/>
              <a:t> </a:t>
            </a:r>
            <a:r>
              <a:rPr lang="es-EC" dirty="0" err="1"/>
              <a:t>Perceptron</a:t>
            </a:r>
            <a:endParaRPr lang="es-EC" dirty="0"/>
          </a:p>
        </p:txBody>
      </p:sp>
      <p:sp>
        <p:nvSpPr>
          <p:cNvPr id="10" name="object 4" descr="$PPTXTitle"/>
          <p:cNvSpPr txBox="1">
            <a:spLocks/>
          </p:cNvSpPr>
          <p:nvPr/>
        </p:nvSpPr>
        <p:spPr bwMode="auto">
          <a:xfrm>
            <a:off x="6377467" y="1255473"/>
            <a:ext cx="4970133" cy="1863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931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16085" marR="6773" algn="ctr">
              <a:spcBef>
                <a:spcPts val="133"/>
              </a:spcBef>
            </a:pPr>
            <a:r>
              <a:rPr lang="es-EC" sz="2400" kern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perceptrón multicapa es una serie de transformaciones afines de un vector de entrada, cada una envuelta en una función de activación no lineal.</a:t>
            </a:r>
            <a:endParaRPr lang="es-EC" sz="2400" kern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dirty="0"/>
              <a:t>Una nota sobre la no-</a:t>
            </a:r>
            <a:r>
              <a:rPr lang="es-EC" dirty="0" err="1"/>
              <a:t>linearidad</a:t>
            </a:r>
            <a:endParaRPr lang="es-EC" spc="133" noProof="0" dirty="0"/>
          </a:p>
        </p:txBody>
      </p:sp>
      <p:sp>
        <p:nvSpPr>
          <p:cNvPr id="3" name="object 3"/>
          <p:cNvSpPr txBox="1"/>
          <p:nvPr/>
        </p:nvSpPr>
        <p:spPr>
          <a:xfrm>
            <a:off x="1069827" y="1871005"/>
            <a:ext cx="9542384" cy="1472431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>
              <a:lnSpc>
                <a:spcPct val="114999"/>
              </a:lnSpc>
              <a:spcBef>
                <a:spcPts val="133"/>
              </a:spcBef>
            </a:pPr>
            <a:r>
              <a:rPr lang="es-EC" sz="280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Sin una función </a:t>
            </a:r>
            <a:r>
              <a:rPr lang="es-EC" sz="2800" b="1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activación no lineal</a:t>
            </a:r>
            <a:r>
              <a:rPr lang="es-EC" sz="280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una serie de transformaciones lineales </a:t>
            </a:r>
            <a:r>
              <a:rPr lang="es-EC" sz="2800" b="1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resultaría simplemente en una transformación lineal de la entrada a la salida</a:t>
            </a:r>
            <a:r>
              <a:rPr lang="es-EC" sz="280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endParaRPr lang="es-EC" sz="2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9827" y="4138696"/>
            <a:ext cx="6580283" cy="1001981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3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Seguiríamos atrapados en la tierra de la separabilidad lineal!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999" y="1450877"/>
            <a:ext cx="4604454" cy="36518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88021" y="2535907"/>
            <a:ext cx="5597072" cy="71350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33137" y="3679558"/>
            <a:ext cx="3334966" cy="27769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189565" y="1259688"/>
            <a:ext cx="3895529" cy="80071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750127" y="4194191"/>
            <a:ext cx="3334966" cy="37315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E3BCBC4-7575-CA36-AD26-F5B81A06C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Funciones de activación comunes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78572" y="1240946"/>
            <a:ext cx="1376501" cy="741583"/>
          </a:xfrm>
          <a:custGeom>
            <a:avLst/>
            <a:gdLst/>
            <a:ahLst/>
            <a:cxnLst/>
            <a:rect l="l" t="t" r="r" b="b"/>
            <a:pathLst>
              <a:path w="1032510" h="556260">
                <a:moveTo>
                  <a:pt x="0" y="0"/>
                </a:moveTo>
                <a:lnTo>
                  <a:pt x="1032299" y="0"/>
                </a:lnTo>
                <a:lnTo>
                  <a:pt x="1032299" y="555899"/>
                </a:lnTo>
                <a:lnTo>
                  <a:pt x="0" y="555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lang="es-EC" sz="25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B09F0CB-F481-8784-60C1-F5CD61511F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5"/>
          <a:stretch>
            <a:fillRect/>
          </a:stretch>
        </p:blipFill>
        <p:spPr bwMode="auto">
          <a:xfrm>
            <a:off x="324091" y="1377386"/>
            <a:ext cx="11015595" cy="468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E82D95D-9E30-E375-8B29-5A018EA94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Funciones de activación comunes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466494" y="615615"/>
            <a:ext cx="2773319" cy="967527"/>
          </a:xfrm>
          <a:prstGeom prst="rect">
            <a:avLst/>
          </a:prstGeom>
        </p:spPr>
        <p:txBody>
          <a:bodyPr vert="horz" wrap="square" lIns="0" tIns="23704" rIns="0" bIns="0" rtlCol="0"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z="3066" b="1" spc="167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Funciones de pérdida</a:t>
            </a:r>
            <a:endParaRPr lang="es-EC" sz="3066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494" y="1977713"/>
            <a:ext cx="8744928" cy="3671495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533" b="1" spc="-140" noProof="0" dirty="0">
                <a:solidFill>
                  <a:schemeClr val="accent6"/>
                </a:solidFill>
                <a:uFill>
                  <a:solidFill>
                    <a:srgbClr val="595959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Depende del objetivo!</a:t>
            </a:r>
            <a:endParaRPr lang="es-EC" sz="2533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>
              <a:spcBef>
                <a:spcPts val="2066"/>
              </a:spcBef>
            </a:pPr>
            <a:r>
              <a:rPr lang="es-EC" sz="2266" b="1" spc="-12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Error cuadrático medio</a:t>
            </a:r>
            <a:endParaRPr lang="es-EC" sz="2266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626471">
              <a:spcBef>
                <a:spcPts val="413"/>
              </a:spcBef>
            </a:pPr>
            <a:r>
              <a:rPr lang="es-EC" sz="2000" spc="-140" dirty="0">
                <a:solidFill>
                  <a:schemeClr val="bg2"/>
                </a:solidFill>
                <a:uFill>
                  <a:solidFill>
                    <a:srgbClr val="595959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Utilizado para tareas de regresión</a:t>
            </a:r>
          </a:p>
          <a:p>
            <a:pPr marL="16932">
              <a:spcBef>
                <a:spcPts val="2006"/>
              </a:spcBef>
            </a:pPr>
            <a:r>
              <a:rPr lang="es-EC" sz="2266" b="1" spc="-12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Entropía cruzada</a:t>
            </a:r>
            <a:endParaRPr lang="es-EC" sz="2266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626471">
              <a:spcBef>
                <a:spcPts val="413"/>
              </a:spcBef>
            </a:pPr>
            <a:r>
              <a:rPr lang="es-EC" sz="2000" spc="-140" dirty="0">
                <a:solidFill>
                  <a:schemeClr val="bg2"/>
                </a:solidFill>
                <a:uFill>
                  <a:solidFill>
                    <a:srgbClr val="595959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Utilizado para tareas de clasificación</a:t>
            </a:r>
          </a:p>
          <a:p>
            <a:pPr marL="626471">
              <a:spcBef>
                <a:spcPts val="413"/>
              </a:spcBef>
            </a:pPr>
            <a:endParaRPr lang="es-EC" sz="2000" spc="-140" dirty="0">
              <a:solidFill>
                <a:schemeClr val="bg2"/>
              </a:solidFill>
              <a:uFill>
                <a:solidFill>
                  <a:srgbClr val="595959"/>
                </a:solidFill>
              </a:u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>
              <a:spcBef>
                <a:spcPts val="2006"/>
              </a:spcBef>
            </a:pPr>
            <a:r>
              <a:rPr lang="es-EC" sz="2266" b="1" spc="-14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Define tu propia función!</a:t>
            </a:r>
            <a:endParaRPr lang="es-EC" sz="2266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626471">
              <a:spcBef>
                <a:spcPts val="413"/>
              </a:spcBef>
            </a:pPr>
            <a:r>
              <a:rPr lang="es-EC" sz="2000" spc="-140" dirty="0">
                <a:solidFill>
                  <a:schemeClr val="bg2"/>
                </a:solidFill>
                <a:uFill>
                  <a:solidFill>
                    <a:srgbClr val="595959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Nota: Debe ser diferenciable para métodos basados en descenso de gradiente</a:t>
            </a: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1545" y="3674832"/>
            <a:ext cx="4298271" cy="907947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1545" y="2521847"/>
            <a:ext cx="3269877" cy="907947"/>
          </a:xfrm>
          <a:prstGeom prst="rect">
            <a:avLst/>
          </a:prstGeom>
        </p:spPr>
      </p:pic>
      <p:sp>
        <p:nvSpPr>
          <p:cNvPr id="19" name="Title 18">
            <a:extLst>
              <a:ext uri="{FF2B5EF4-FFF2-40B4-BE49-F238E27FC236}">
                <a16:creationId xmlns:a16="http://schemas.microsoft.com/office/drawing/2014/main" id="{76D941F1-F2CC-1523-D300-9830619F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Función de perdida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17" y="976474"/>
            <a:ext cx="7984719" cy="579813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670032" y="6237747"/>
            <a:ext cx="1975700" cy="30422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866" spc="-13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“escoge al azar"</a:t>
            </a:r>
            <a:endParaRPr lang="es-EC" sz="1866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729311" y="6016256"/>
            <a:ext cx="869413" cy="428358"/>
          </a:xfrm>
          <a:custGeom>
            <a:avLst/>
            <a:gdLst/>
            <a:ahLst/>
            <a:cxnLst/>
            <a:rect l="l" t="t" r="r" b="b"/>
            <a:pathLst>
              <a:path w="652145" h="321310">
                <a:moveTo>
                  <a:pt x="0" y="320824"/>
                </a:moveTo>
                <a:lnTo>
                  <a:pt x="31109" y="318980"/>
                </a:lnTo>
                <a:lnTo>
                  <a:pt x="72802" y="317746"/>
                </a:lnTo>
                <a:lnTo>
                  <a:pt x="122820" y="316738"/>
                </a:lnTo>
                <a:lnTo>
                  <a:pt x="178902" y="315571"/>
                </a:lnTo>
                <a:lnTo>
                  <a:pt x="238789" y="313862"/>
                </a:lnTo>
                <a:lnTo>
                  <a:pt x="300220" y="311226"/>
                </a:lnTo>
                <a:lnTo>
                  <a:pt x="360936" y="307279"/>
                </a:lnTo>
                <a:lnTo>
                  <a:pt x="418677" y="301637"/>
                </a:lnTo>
                <a:lnTo>
                  <a:pt x="471183" y="293916"/>
                </a:lnTo>
                <a:lnTo>
                  <a:pt x="516194" y="283732"/>
                </a:lnTo>
                <a:lnTo>
                  <a:pt x="590329" y="241235"/>
                </a:lnTo>
                <a:lnTo>
                  <a:pt x="615906" y="201541"/>
                </a:lnTo>
                <a:lnTo>
                  <a:pt x="631252" y="155914"/>
                </a:lnTo>
                <a:lnTo>
                  <a:pt x="639434" y="108650"/>
                </a:lnTo>
                <a:lnTo>
                  <a:pt x="643523" y="64046"/>
                </a:lnTo>
                <a:lnTo>
                  <a:pt x="646588" y="26397"/>
                </a:lnTo>
                <a:lnTo>
                  <a:pt x="651699" y="0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 lang="es-EC" sz="2533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969066" y="2748499"/>
            <a:ext cx="3124640" cy="1335018"/>
            <a:chOff x="6727675" y="2060712"/>
            <a:chExt cx="2343785" cy="100139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7675" y="2417375"/>
              <a:ext cx="2343649" cy="6446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899740" y="2065475"/>
              <a:ext cx="6985" cy="473709"/>
            </a:xfrm>
            <a:custGeom>
              <a:avLst/>
              <a:gdLst/>
              <a:ahLst/>
              <a:cxnLst/>
              <a:rect l="l" t="t" r="r" b="b"/>
              <a:pathLst>
                <a:path w="6984" h="473710">
                  <a:moveTo>
                    <a:pt x="6959" y="0"/>
                  </a:moveTo>
                  <a:lnTo>
                    <a:pt x="0" y="473256"/>
                  </a:lnTo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7884009" y="2538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15095" y="43452"/>
                  </a:moveTo>
                  <a:lnTo>
                    <a:pt x="0" y="0"/>
                  </a:lnTo>
                  <a:lnTo>
                    <a:pt x="31461" y="462"/>
                  </a:lnTo>
                  <a:lnTo>
                    <a:pt x="15095" y="43452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7884009" y="2538499"/>
              <a:ext cx="31750" cy="43815"/>
            </a:xfrm>
            <a:custGeom>
              <a:avLst/>
              <a:gdLst/>
              <a:ahLst/>
              <a:cxnLst/>
              <a:rect l="l" t="t" r="r" b="b"/>
              <a:pathLst>
                <a:path w="31750" h="43814">
                  <a:moveTo>
                    <a:pt x="0" y="0"/>
                  </a:moveTo>
                  <a:lnTo>
                    <a:pt x="15095" y="43452"/>
                  </a:lnTo>
                  <a:lnTo>
                    <a:pt x="31461" y="462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08108" y="1910866"/>
            <a:ext cx="1689727" cy="673558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133" b="1" spc="-10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</a:t>
            </a:r>
            <a:r>
              <a:rPr lang="es-EC" sz="2133" b="1" i="1" spc="-10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Tasa</a:t>
            </a:r>
            <a:r>
              <a:rPr lang="es-EC" sz="2133" b="1" i="1" spc="-107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2133" b="1" i="1" spc="-10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aprendizaje</a:t>
            </a:r>
            <a:r>
              <a:rPr lang="es-EC" sz="2133" b="1" spc="-10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</a:t>
            </a:r>
            <a:endParaRPr lang="es-EC" sz="2133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83B98D8A-6D8D-1623-3E4E-5F798647E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Como aprende nuestra red neuronal? Descenso de gradiente y back-</a:t>
            </a:r>
            <a:r>
              <a:rPr lang="es-EC" dirty="0" err="1"/>
              <a:t>progapation</a:t>
            </a:r>
            <a:endParaRPr lang="es-EC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17" y="976472"/>
            <a:ext cx="7984719" cy="580706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9066" y="3223988"/>
            <a:ext cx="3124458" cy="859453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136513D7-E9B2-1219-B1AD-97D10152A668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/>
              <a:t>Como aprende nuestra red neuronal? Descenso de gradiente y back-progapation</a:t>
            </a:r>
            <a:endParaRPr lang="es-EC" sz="1800" kern="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17" y="976474"/>
            <a:ext cx="7984719" cy="5785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9066" y="3223988"/>
            <a:ext cx="3124458" cy="859453"/>
          </a:xfrm>
          <a:prstGeom prst="rect">
            <a:avLst/>
          </a:prstGeom>
        </p:spPr>
      </p:pic>
      <p:sp>
        <p:nvSpPr>
          <p:cNvPr id="4" name="Title 10">
            <a:extLst>
              <a:ext uri="{FF2B5EF4-FFF2-40B4-BE49-F238E27FC236}">
                <a16:creationId xmlns:a16="http://schemas.microsoft.com/office/drawing/2014/main" id="{74BB4068-B7D6-4B9E-12C0-5B95E51D5F87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/>
              <a:t>Como aprende nuestra red neuronal? Descenso de gradiente y back-progapation</a:t>
            </a:r>
            <a:endParaRPr lang="es-EC" sz="1800" kern="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3D1E-298C-61B3-F3BF-DF68D6A45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9" y="0"/>
            <a:ext cx="12038034" cy="404907"/>
          </a:xfrm>
        </p:spPr>
        <p:txBody>
          <a:bodyPr wrap="square" anchor="ctr">
            <a:normAutofit/>
          </a:bodyPr>
          <a:lstStyle/>
          <a:p>
            <a:r>
              <a:rPr lang="es-EC" noProof="0" dirty="0" err="1"/>
              <a:t>Motivation</a:t>
            </a:r>
            <a:r>
              <a:rPr lang="es-EC" noProof="0" dirty="0"/>
              <a:t> | Red vial como fuente de información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C62C0-9069-934A-F6BB-BDF17A140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13" y="674563"/>
            <a:ext cx="12194626" cy="572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063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617" y="976474"/>
            <a:ext cx="7984719" cy="578584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8266610" y="4477474"/>
            <a:ext cx="2747076" cy="755760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Converge a mínimos locales</a:t>
            </a:r>
          </a:p>
        </p:txBody>
      </p:sp>
      <p:sp>
        <p:nvSpPr>
          <p:cNvPr id="4" name="object 4"/>
          <p:cNvSpPr/>
          <p:nvPr/>
        </p:nvSpPr>
        <p:spPr>
          <a:xfrm>
            <a:off x="6135300" y="4773152"/>
            <a:ext cx="1751525" cy="387723"/>
          </a:xfrm>
          <a:custGeom>
            <a:avLst/>
            <a:gdLst/>
            <a:ahLst/>
            <a:cxnLst/>
            <a:rect l="l" t="t" r="r" b="b"/>
            <a:pathLst>
              <a:path w="1313814" h="290829">
                <a:moveTo>
                  <a:pt x="1313449" y="0"/>
                </a:moveTo>
                <a:lnTo>
                  <a:pt x="1288813" y="13000"/>
                </a:lnTo>
                <a:lnTo>
                  <a:pt x="1258965" y="30659"/>
                </a:lnTo>
                <a:lnTo>
                  <a:pt x="1224477" y="52111"/>
                </a:lnTo>
                <a:lnTo>
                  <a:pt x="1185917" y="76489"/>
                </a:lnTo>
                <a:lnTo>
                  <a:pt x="1143857" y="102929"/>
                </a:lnTo>
                <a:lnTo>
                  <a:pt x="1098866" y="130564"/>
                </a:lnTo>
                <a:lnTo>
                  <a:pt x="1051515" y="158528"/>
                </a:lnTo>
                <a:lnTo>
                  <a:pt x="1002373" y="185955"/>
                </a:lnTo>
                <a:lnTo>
                  <a:pt x="952011" y="211979"/>
                </a:lnTo>
                <a:lnTo>
                  <a:pt x="900999" y="235734"/>
                </a:lnTo>
                <a:lnTo>
                  <a:pt x="849907" y="256355"/>
                </a:lnTo>
                <a:lnTo>
                  <a:pt x="799304" y="272975"/>
                </a:lnTo>
                <a:lnTo>
                  <a:pt x="749762" y="284729"/>
                </a:lnTo>
                <a:lnTo>
                  <a:pt x="701849" y="290749"/>
                </a:lnTo>
                <a:lnTo>
                  <a:pt x="656226" y="290834"/>
                </a:lnTo>
                <a:lnTo>
                  <a:pt x="607384" y="286159"/>
                </a:lnTo>
                <a:lnTo>
                  <a:pt x="556029" y="277358"/>
                </a:lnTo>
                <a:lnTo>
                  <a:pt x="502864" y="265063"/>
                </a:lnTo>
                <a:lnTo>
                  <a:pt x="448594" y="249907"/>
                </a:lnTo>
                <a:lnTo>
                  <a:pt x="393922" y="232523"/>
                </a:lnTo>
                <a:lnTo>
                  <a:pt x="339553" y="213543"/>
                </a:lnTo>
                <a:lnTo>
                  <a:pt x="286192" y="193601"/>
                </a:lnTo>
                <a:lnTo>
                  <a:pt x="234541" y="173328"/>
                </a:lnTo>
                <a:lnTo>
                  <a:pt x="185305" y="153359"/>
                </a:lnTo>
                <a:lnTo>
                  <a:pt x="139189" y="134325"/>
                </a:lnTo>
                <a:lnTo>
                  <a:pt x="96896" y="116859"/>
                </a:lnTo>
                <a:lnTo>
                  <a:pt x="59131" y="101594"/>
                </a:lnTo>
                <a:lnTo>
                  <a:pt x="26597" y="89164"/>
                </a:lnTo>
                <a:lnTo>
                  <a:pt x="0" y="80199"/>
                </a:lnTo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 lang="es-EC" sz="25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69066" y="3223988"/>
            <a:ext cx="3124458" cy="859453"/>
          </a:xfrm>
          <a:prstGeom prst="rect">
            <a:avLst/>
          </a:prstGeom>
        </p:spPr>
      </p:pic>
      <p:sp>
        <p:nvSpPr>
          <p:cNvPr id="6" name="Title 10">
            <a:extLst>
              <a:ext uri="{FF2B5EF4-FFF2-40B4-BE49-F238E27FC236}">
                <a16:creationId xmlns:a16="http://schemas.microsoft.com/office/drawing/2014/main" id="{C3EB04CD-9952-1C41-8E0F-9433EE637866}"/>
              </a:ext>
            </a:extLst>
          </p:cNvPr>
          <p:cNvSpPr txBox="1">
            <a:spLocks/>
          </p:cNvSpPr>
          <p:nvPr/>
        </p:nvSpPr>
        <p:spPr>
          <a:xfrm>
            <a:off x="82539" y="0"/>
            <a:ext cx="12038034" cy="40490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-EC" sz="1800" kern="0"/>
              <a:t>Como aprende nuestra red neuronal? Descenso de gradiente y back-progapation</a:t>
            </a:r>
            <a:endParaRPr lang="es-EC" sz="1800" kern="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36736" y="1501401"/>
            <a:ext cx="6593652" cy="404609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5901" y="721993"/>
            <a:ext cx="4170137" cy="365782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266" spc="-33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Pérdida del ejemplo anterior:</a:t>
            </a:r>
            <a:endParaRPr lang="es-EC" sz="2266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56367" y="5598720"/>
            <a:ext cx="4976905" cy="222217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333" i="1" spc="-1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http://www.telesens.co/2019/01/16/neural-network-loss-visualization/</a:t>
            </a:r>
            <a:endParaRPr lang="es-EC" sz="1333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rcRect t="14379"/>
          <a:stretch>
            <a:fillRect/>
          </a:stretch>
        </p:blipFill>
        <p:spPr>
          <a:xfrm>
            <a:off x="319148" y="2013496"/>
            <a:ext cx="4156890" cy="2007251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21509" y="1770644"/>
            <a:ext cx="4170137" cy="2357660"/>
          </a:xfrm>
          <a:custGeom>
            <a:avLst/>
            <a:gdLst/>
            <a:ahLst/>
            <a:cxnLst/>
            <a:rect l="l" t="t" r="r" b="b"/>
            <a:pathLst>
              <a:path w="3128010" h="1768475">
                <a:moveTo>
                  <a:pt x="0" y="0"/>
                </a:moveTo>
                <a:lnTo>
                  <a:pt x="3127599" y="0"/>
                </a:lnTo>
                <a:lnTo>
                  <a:pt x="3127599" y="1768024"/>
                </a:lnTo>
                <a:lnTo>
                  <a:pt x="0" y="1768024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1A1A1A"/>
            </a:solidFill>
          </a:ln>
        </p:spPr>
        <p:txBody>
          <a:bodyPr wrap="square" lIns="0" tIns="0" rIns="0" bIns="0" rtlCol="0"/>
          <a:lstStyle/>
          <a:p>
            <a:endParaRPr lang="es-EC" sz="2533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6994736-513C-662A-FCE3-CCE92BA72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“Paisajes de pérdida”</a:t>
            </a:r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D68CFCA5-D227-7A67-FD20-5EA543CEA1BB}"/>
              </a:ext>
            </a:extLst>
          </p:cNvPr>
          <p:cNvSpPr txBox="1"/>
          <p:nvPr/>
        </p:nvSpPr>
        <p:spPr>
          <a:xfrm>
            <a:off x="6101556" y="721993"/>
            <a:ext cx="4170137" cy="365782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266" spc="-33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Pérdida en el mundo real:</a:t>
            </a:r>
            <a:endParaRPr lang="es-EC" sz="2266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-13" noProof="0" dirty="0"/>
              <a:t>Optimizadores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69828" y="1317334"/>
            <a:ext cx="9881853" cy="4240619"/>
          </a:xfrm>
          <a:prstGeom prst="rect">
            <a:avLst/>
          </a:prstGeom>
        </p:spPr>
        <p:txBody>
          <a:bodyPr vert="horz" wrap="square" lIns="0" tIns="65185" rIns="0" bIns="0" rtlCol="0">
            <a:spAutoFit/>
          </a:bodyPr>
          <a:lstStyle/>
          <a:p>
            <a:pPr marL="16932">
              <a:spcBef>
                <a:spcPts val="513"/>
              </a:spcBef>
            </a:pPr>
            <a:r>
              <a:rPr lang="es-EC" sz="2133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GD estocástica/</a:t>
            </a:r>
            <a:r>
              <a:rPr lang="es-EC" sz="2133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Mini-lote</a:t>
            </a:r>
            <a:r>
              <a:rPr lang="es-EC" sz="2133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s-EC" sz="2133" i="1" spc="-1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¡Mejora de velocidad</a:t>
            </a:r>
            <a:r>
              <a:rPr lang="es-EC" sz="2133" spc="-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!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626471">
              <a:spcBef>
                <a:spcPts val="387"/>
              </a:spcBef>
            </a:pP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Realizar </a:t>
            </a:r>
            <a:r>
              <a:rPr lang="es-EC" sz="2133" noProof="0" dirty="0" err="1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backprop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sobre errores de </a:t>
            </a:r>
            <a:r>
              <a:rPr lang="es-EC" sz="2133" i="1" spc="-9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lotes 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muestras de entrenamiento en lugar de todo de golpe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Reduce el número de pases hacia atrás (back </a:t>
            </a:r>
            <a:r>
              <a:rPr lang="es-EC" sz="2133" noProof="0" dirty="0" err="1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prop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0"/>
              </a:spcBef>
              <a:buChar char="-"/>
              <a:tabLst>
                <a:tab pos="772083" algn="l"/>
              </a:tabLst>
            </a:pP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Ayuda a salir de los mínimos locales (debido al mayor ruido de gradiente)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>
              <a:spcBef>
                <a:spcPts val="1986"/>
              </a:spcBef>
            </a:pPr>
            <a:r>
              <a:rPr lang="es-EC" sz="2133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Los optimizadores determinan exactamente cómo se implementa la </a:t>
            </a:r>
            <a:r>
              <a:rPr lang="es-EC" sz="2133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retropropagación</a:t>
            </a:r>
            <a:endParaRPr lang="es-EC" sz="2133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0"/>
              </a:spcBef>
              <a:buChar char="-"/>
              <a:tabLst>
                <a:tab pos="772083" algn="l"/>
              </a:tabLst>
            </a:pP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Descenso estocástico por gradiente (más común)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spc="53" noProof="0" dirty="0" err="1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RMSProp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0"/>
              </a:spcBef>
              <a:buChar char="-"/>
              <a:tabLst>
                <a:tab pos="772083" algn="l"/>
              </a:tabLst>
            </a:pP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Estimación adaptativa del momento ("Adam")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7174" y="688019"/>
            <a:ext cx="9683759" cy="5483549"/>
          </a:xfrm>
          <a:prstGeom prst="rect">
            <a:avLst/>
          </a:prstGeom>
        </p:spPr>
        <p:txBody>
          <a:bodyPr vert="horz" wrap="square" lIns="0" tIns="20317" rIns="0" bIns="0" rtlCol="0">
            <a:spAutoFit/>
          </a:bodyPr>
          <a:lstStyle/>
          <a:p>
            <a:pPr marL="429217" indent="-412285">
              <a:lnSpc>
                <a:spcPts val="2766"/>
              </a:lnSpc>
              <a:spcBef>
                <a:spcPts val="160"/>
              </a:spcBef>
              <a:buFont typeface="Arial" panose="020B0604020202020204" pitchFamily="34" charset="0"/>
              <a:buChar char="•"/>
              <a:tabLst>
                <a:tab pos="429217" algn="l"/>
              </a:tabLst>
            </a:pPr>
            <a:r>
              <a:rPr lang="es-EC" sz="2333" b="1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Supervisado</a:t>
            </a:r>
            <a:endParaRPr lang="es-EC" sz="23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038756" lvl="1" indent="-391121">
              <a:lnSpc>
                <a:spcPts val="2226"/>
              </a:lnSpc>
              <a:buFont typeface="Arial" panose="020B0604020202020204" pitchFamily="34" charset="0"/>
              <a:buChar char="•"/>
              <a:tabLst>
                <a:tab pos="1038756" algn="l"/>
              </a:tabLst>
            </a:pPr>
            <a:r>
              <a:rPr lang="es-EC" sz="1933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Entrenar un modelo con pares explícitos de entrada-salida</a:t>
            </a:r>
          </a:p>
          <a:p>
            <a:pPr marL="1038756" lvl="1" indent="-391121">
              <a:lnSpc>
                <a:spcPts val="2226"/>
              </a:lnSpc>
              <a:buFont typeface="Arial" panose="020B0604020202020204" pitchFamily="34" charset="0"/>
              <a:buChar char="•"/>
              <a:tabLst>
                <a:tab pos="1038756" algn="l"/>
              </a:tabLst>
            </a:pPr>
            <a:endParaRPr lang="es-EC" sz="19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29217" indent="-412285">
              <a:lnSpc>
                <a:spcPts val="2706"/>
              </a:lnSpc>
              <a:buFont typeface="Arial" panose="020B0604020202020204" pitchFamily="34" charset="0"/>
              <a:buChar char="•"/>
              <a:tabLst>
                <a:tab pos="429217" algn="l"/>
              </a:tabLst>
            </a:pPr>
            <a:r>
              <a:rPr lang="es-EC" sz="2333" b="1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Sin supervisión</a:t>
            </a:r>
            <a:endParaRPr lang="es-EC" sz="23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038756" lvl="1" indent="-391121">
              <a:lnSpc>
                <a:spcPts val="2226"/>
              </a:lnSpc>
              <a:buFont typeface="Arial" panose="020B0604020202020204" pitchFamily="34" charset="0"/>
              <a:buChar char="•"/>
              <a:tabLst>
                <a:tab pos="1038756" algn="l"/>
              </a:tabLst>
            </a:pPr>
            <a:r>
              <a:rPr lang="es-EC" sz="1933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Aprende "patrones" a partir de datos sin etiquetar</a:t>
            </a:r>
          </a:p>
          <a:p>
            <a:pPr marL="1038756" lvl="1" indent="-391121">
              <a:lnSpc>
                <a:spcPts val="2226"/>
              </a:lnSpc>
              <a:buFont typeface="Arial" panose="020B0604020202020204" pitchFamily="34" charset="0"/>
              <a:buChar char="•"/>
              <a:tabLst>
                <a:tab pos="1038756" algn="l"/>
              </a:tabLst>
            </a:pPr>
            <a:endParaRPr lang="es-EC" sz="19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29217" indent="-412285">
              <a:lnSpc>
                <a:spcPts val="2706"/>
              </a:lnSpc>
              <a:buFont typeface="Arial" panose="020B0604020202020204" pitchFamily="34" charset="0"/>
              <a:buChar char="•"/>
              <a:tabLst>
                <a:tab pos="429217" algn="l"/>
              </a:tabLst>
            </a:pPr>
            <a:r>
              <a:rPr lang="es-EC" sz="2333" b="1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Aprendizaje </a:t>
            </a:r>
            <a:r>
              <a:rPr lang="es-EC" sz="2333" b="1" spc="-150" noProof="0" dirty="0" err="1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semi-supervisado</a:t>
            </a:r>
            <a:endParaRPr lang="es-EC" sz="23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038756" marR="788168" lvl="1" indent="-391967">
              <a:lnSpc>
                <a:spcPts val="2240"/>
              </a:lnSpc>
              <a:spcBef>
                <a:spcPts val="107"/>
              </a:spcBef>
              <a:buFont typeface="Arial" panose="020B0604020202020204" pitchFamily="34" charset="0"/>
              <a:buChar char="•"/>
              <a:tabLst>
                <a:tab pos="1038756" algn="l"/>
              </a:tabLst>
            </a:pPr>
            <a:r>
              <a:rPr lang="es-EC" sz="1933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Aprende algunas cosas con pares entrada-salida, relacionamos con patrones aprendidos sin supervisión</a:t>
            </a:r>
          </a:p>
          <a:p>
            <a:pPr marL="1038756" marR="788168" lvl="1" indent="-391967">
              <a:lnSpc>
                <a:spcPts val="2240"/>
              </a:lnSpc>
              <a:spcBef>
                <a:spcPts val="107"/>
              </a:spcBef>
              <a:buFont typeface="Arial" panose="020B0604020202020204" pitchFamily="34" charset="0"/>
              <a:buChar char="•"/>
              <a:tabLst>
                <a:tab pos="1038756" algn="l"/>
              </a:tabLst>
            </a:pPr>
            <a:endParaRPr lang="es-EC" sz="19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29217" indent="-412285">
              <a:lnSpc>
                <a:spcPts val="2585"/>
              </a:lnSpc>
              <a:buFont typeface="Arial" panose="020B0604020202020204" pitchFamily="34" charset="0"/>
              <a:buChar char="•"/>
              <a:tabLst>
                <a:tab pos="429217" algn="l"/>
              </a:tabLst>
            </a:pPr>
            <a:r>
              <a:rPr lang="es-EC" sz="2333" b="1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Aprendizaje por refuerzo</a:t>
            </a:r>
            <a:endParaRPr lang="es-EC" sz="23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038756" marR="6773" lvl="1" indent="-391967">
              <a:lnSpc>
                <a:spcPts val="2240"/>
              </a:lnSpc>
              <a:spcBef>
                <a:spcPts val="107"/>
              </a:spcBef>
              <a:buFont typeface="Arial" panose="020B0604020202020204" pitchFamily="34" charset="0"/>
              <a:buChar char="•"/>
              <a:tabLst>
                <a:tab pos="1038756" algn="l"/>
              </a:tabLst>
            </a:pPr>
            <a:r>
              <a:rPr lang="es-EC" sz="1933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Aprende una "política" óptima que te dé la mejor acción a tomar en cualquier espacio de estados realizando acciones aleatorias y aprendiendo mediante refuerzo positivo o negativo.</a:t>
            </a:r>
          </a:p>
          <a:p>
            <a:pPr marL="1038756" marR="6773" lvl="1" indent="-391967">
              <a:lnSpc>
                <a:spcPts val="2240"/>
              </a:lnSpc>
              <a:spcBef>
                <a:spcPts val="107"/>
              </a:spcBef>
              <a:buFont typeface="Arial" panose="020B0604020202020204" pitchFamily="34" charset="0"/>
              <a:buChar char="•"/>
              <a:tabLst>
                <a:tab pos="1038756" algn="l"/>
              </a:tabLst>
            </a:pPr>
            <a:endParaRPr lang="es-EC" sz="19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29217" indent="-412285">
              <a:lnSpc>
                <a:spcPts val="2580"/>
              </a:lnSpc>
              <a:buFont typeface="Arial" panose="020B0604020202020204" pitchFamily="34" charset="0"/>
              <a:buChar char="•"/>
              <a:tabLst>
                <a:tab pos="429217" algn="l"/>
              </a:tabLst>
            </a:pPr>
            <a:r>
              <a:rPr lang="es-EC" sz="2333" b="1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Evolución</a:t>
            </a:r>
            <a:endParaRPr lang="es-EC" sz="23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038756" lvl="1" indent="-391121">
              <a:lnSpc>
                <a:spcPts val="2285"/>
              </a:lnSpc>
              <a:buFont typeface="Arial" panose="020B0604020202020204" pitchFamily="34" charset="0"/>
              <a:buChar char="•"/>
              <a:tabLst>
                <a:tab pos="1038756" algn="l"/>
              </a:tabLst>
            </a:pPr>
            <a:r>
              <a:rPr lang="es-EC" sz="1933" spc="-15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Optimizar parámetros mediante la evolución (darwiniana); por ejemplo, algoritmos genéticos.</a:t>
            </a:r>
            <a:endParaRPr lang="es-EC" sz="1933" spc="-15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CB629C-3E7C-2806-63EE-580AE0251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Paradigmas de entrenamiento en aprendizaje automático (una selección)</a:t>
            </a:r>
            <a:endParaRPr lang="es-EC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48EE9F-73F8-E185-9AE8-F69C931C0A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dirty="0"/>
              <a:t>Tipos de redes neuronales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93542" y="1723089"/>
            <a:ext cx="4076334" cy="3022599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199793">
              <a:lnSpc>
                <a:spcPct val="114999"/>
              </a:lnSpc>
              <a:spcBef>
                <a:spcPts val="133"/>
              </a:spcBef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Útil para relaciones estáticas de entrada-salida</a:t>
            </a:r>
            <a:r>
              <a:rPr lang="es-EC" sz="2133" b="1" spc="-12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endParaRPr lang="es-EC" sz="21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 marR="318315">
              <a:lnSpc>
                <a:spcPct val="114999"/>
              </a:lnSpc>
              <a:spcBef>
                <a:spcPts val="1600"/>
              </a:spcBef>
            </a:pPr>
            <a:r>
              <a:rPr lang="es-EC" sz="2133" b="1" spc="-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Más capas ocultas ~ mejor aproximación </a:t>
            </a: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funciones más complicadas</a:t>
            </a:r>
          </a:p>
          <a:p>
            <a:pPr marL="16932">
              <a:spcBef>
                <a:spcPts val="1980"/>
              </a:spcBef>
            </a:pPr>
            <a:r>
              <a:rPr lang="es-EC" sz="2133" b="1" spc="-1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Rápido </a:t>
            </a: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diseñar e implementar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2622" y="1444170"/>
            <a:ext cx="7044249" cy="397124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791D44C-E7B5-A09A-4F51-114992B6C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Perceptrones multicapa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noProof="0" dirty="0"/>
              <a:t>Redes neuronales recurrentes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2341" y="1246612"/>
            <a:ext cx="6885043" cy="4366364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>
              <a:lnSpc>
                <a:spcPct val="114999"/>
              </a:lnSpc>
              <a:spcBef>
                <a:spcPts val="133"/>
              </a:spcBef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salidas van y vienen entre neuronas (los bucles existen en los gráficos)</a:t>
            </a:r>
          </a:p>
          <a:p>
            <a:pPr marL="16932">
              <a:spcBef>
                <a:spcPts val="1980"/>
              </a:spcBef>
            </a:pPr>
            <a:r>
              <a:rPr lang="es-EC" sz="2133" b="1" spc="-14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Aproxima sistemas dinámicos</a:t>
            </a:r>
            <a:endParaRPr lang="es-EC" sz="21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Cualquier función basada en el tiempo</a:t>
            </a:r>
          </a:p>
          <a:p>
            <a:pPr marL="772083" indent="-145612">
              <a:spcBef>
                <a:spcPts val="380"/>
              </a:spcBef>
              <a:buChar char="-"/>
              <a:tabLst>
                <a:tab pos="772083" algn="l"/>
              </a:tabLst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Cualquier dato que pueda modelarse como "ordenado"</a:t>
            </a:r>
          </a:p>
          <a:p>
            <a:pPr marL="16932" marR="610384">
              <a:lnSpc>
                <a:spcPct val="114999"/>
              </a:lnSpc>
              <a:spcBef>
                <a:spcPts val="1600"/>
              </a:spcBef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utiliza a menudo en </a:t>
            </a:r>
            <a:r>
              <a:rPr lang="es-EC" sz="2133" b="1" spc="-14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tareas de series temporales </a:t>
            </a: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como procesamiento de señales y procesamiento de lenguaje natural</a:t>
            </a:r>
          </a:p>
          <a:p>
            <a:pPr marL="16932">
              <a:spcBef>
                <a:spcPts val="1986"/>
              </a:spcBef>
            </a:pPr>
            <a:r>
              <a:rPr lang="es-EC" sz="2133" b="1" spc="-152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Varios tipos</a:t>
            </a:r>
            <a:r>
              <a:rPr lang="es-EC" sz="2133" spc="-152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totalmente conectados, LSTM, GRU, embalses</a:t>
            </a:r>
            <a:endParaRPr lang="es-EC" sz="21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40760" y="404907"/>
            <a:ext cx="2760090" cy="200952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84790" y="3038505"/>
            <a:ext cx="3290565" cy="632458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>
              <a:spcBef>
                <a:spcPts val="133"/>
              </a:spcBef>
            </a:pPr>
            <a:r>
              <a:rPr lang="es-EC" sz="1333" noProof="0" dirty="0">
                <a:latin typeface="Arial"/>
                <a:cs typeface="Arial"/>
              </a:rPr>
              <a:t>Un esquema de celda LSTM. Adaptado de: </a:t>
            </a:r>
            <a:r>
              <a:rPr lang="es-EC" sz="1333" i="1" spc="-13" noProof="0" dirty="0">
                <a:latin typeface="Arial"/>
                <a:cs typeface="Arial"/>
              </a:rPr>
              <a:t>doi.org/10.4233/uuid:dc73e1ff-0496-459a-9 86f-de37f7f250c9</a:t>
            </a:r>
            <a:endParaRPr lang="es-EC" sz="1333" noProof="0" dirty="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76762" y="3141080"/>
            <a:ext cx="4031112" cy="240519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436015" y="5756859"/>
            <a:ext cx="3481040" cy="427337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333" noProof="0" dirty="0">
                <a:solidFill>
                  <a:schemeClr val="bg2"/>
                </a:solidFill>
                <a:latin typeface="Tahoma"/>
                <a:cs typeface="Tahoma"/>
              </a:rPr>
              <a:t>Esquema de red de estado echo. Adaptado de</a:t>
            </a:r>
          </a:p>
          <a:p>
            <a:pPr marL="16932"/>
            <a:r>
              <a:rPr lang="es-EC" sz="1333" i="1" spc="-93" noProof="0" dirty="0">
                <a:solidFill>
                  <a:schemeClr val="bg2"/>
                </a:solidFill>
                <a:latin typeface="Trebuchet MS"/>
                <a:cs typeface="Trebuchet M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www.scholarpedia.org/article/Echo_state_network</a:t>
            </a:r>
            <a:endParaRPr lang="es-EC" sz="1333" noProof="0" dirty="0">
              <a:solidFill>
                <a:schemeClr val="bg2"/>
              </a:solidFill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04333" y="1409932"/>
            <a:ext cx="9981745" cy="3818137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>
              <a:lnSpc>
                <a:spcPct val="114999"/>
              </a:lnSpc>
              <a:spcBef>
                <a:spcPts val="133"/>
              </a:spcBef>
            </a:pPr>
            <a:r>
              <a:rPr lang="es-EC" sz="28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Modelos o usas '</a:t>
            </a:r>
            <a:r>
              <a:rPr lang="es-EC" sz="2800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embebimientos</a:t>
            </a:r>
            <a:r>
              <a:rPr lang="es-EC" sz="28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en variedades' en dominios no euclidianos como grafos, mallas y variedades - </a:t>
            </a:r>
            <a:r>
              <a:rPr lang="es-EC" sz="2800" b="1" spc="-12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sesgo inductivo</a:t>
            </a:r>
            <a:r>
              <a:rPr lang="es-EC" sz="2800" i="1" spc="-14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geométrico </a:t>
            </a:r>
            <a:endParaRPr lang="es-EC" sz="2800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 marR="182862">
              <a:lnSpc>
                <a:spcPct val="114999"/>
              </a:lnSpc>
              <a:spcBef>
                <a:spcPts val="1600"/>
              </a:spcBef>
            </a:pPr>
            <a:r>
              <a:rPr lang="es-EC" sz="28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Captura </a:t>
            </a:r>
            <a:r>
              <a:rPr lang="es-EC" sz="2800" b="1" spc="-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diversas formas de invariancia y </a:t>
            </a:r>
            <a:r>
              <a:rPr lang="es-EC" sz="2800" b="1" spc="-133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equivariancia</a:t>
            </a:r>
            <a:r>
              <a:rPr lang="es-EC" sz="2800" b="1" spc="-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2800" spc="-152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(por ejemplo, cuadrículas, grupos, grafos, geodésicas y calibres)</a:t>
            </a:r>
            <a:endParaRPr lang="es-EC" sz="2800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>
              <a:spcBef>
                <a:spcPts val="1980"/>
              </a:spcBef>
            </a:pPr>
            <a:r>
              <a:rPr lang="es-EC" sz="28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usa en </a:t>
            </a:r>
            <a:r>
              <a:rPr lang="es-EC" sz="2800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e.g</a:t>
            </a:r>
            <a:r>
              <a:rPr lang="es-EC" sz="28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3D reconocimiento de objetos, estructuras de proteínas, imagen médica, etc.</a:t>
            </a:r>
          </a:p>
        </p:txBody>
      </p:sp>
      <p:sp>
        <p:nvSpPr>
          <p:cNvPr id="3" name="object 3" descr="$PPTXTitle"/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73" noProof="0" dirty="0"/>
              <a:t>Modelos geométricos DL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6644" y="1199002"/>
            <a:ext cx="5693092" cy="4839057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>
              <a:lnSpc>
                <a:spcPct val="114999"/>
              </a:lnSpc>
              <a:spcBef>
                <a:spcPts val="133"/>
              </a:spcBef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Aprende "</a:t>
            </a:r>
            <a:r>
              <a:rPr lang="es-EC" sz="2133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kernels</a:t>
            </a: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", es decir, 'tensores' (matrices multidimensionales) que se convierten sobre datos n-dimensionales para extraer características abstractas y de menor dimensionalidad.</a:t>
            </a:r>
          </a:p>
          <a:p>
            <a:pPr marL="16932">
              <a:spcBef>
                <a:spcPts val="1980"/>
              </a:spcBef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Utilizado a menudo en </a:t>
            </a:r>
            <a:r>
              <a:rPr lang="es-EC" sz="2133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tareas de procesamiento de imágenes y señales</a:t>
            </a:r>
            <a:endParaRPr lang="es-EC" sz="21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>
              <a:spcBef>
                <a:spcPts val="387"/>
              </a:spcBef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como la detección y segmentación de objetos.</a:t>
            </a:r>
          </a:p>
          <a:p>
            <a:pPr marL="16932" marR="85505">
              <a:lnSpc>
                <a:spcPct val="114999"/>
              </a:lnSpc>
              <a:spcBef>
                <a:spcPts val="1600"/>
              </a:spcBef>
            </a:pPr>
            <a:r>
              <a:rPr lang="es-EC" sz="2133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Sesgo inductivo: </a:t>
            </a:r>
            <a:r>
              <a:rPr lang="es-EC" sz="2133" b="1" i="1" u="heavy" noProof="0" dirty="0">
                <a:solidFill>
                  <a:schemeClr val="accent6"/>
                </a:solidFill>
                <a:uFill>
                  <a:solidFill>
                    <a:srgbClr val="595959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varianza traslacional</a:t>
            </a: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el objeto puede estar en cualquier parte de la imagen y aún así encontrarse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26386" y="957941"/>
            <a:ext cx="4700689" cy="42058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19670" y="5533886"/>
            <a:ext cx="3089084" cy="632458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 indent="72806">
              <a:spcBef>
                <a:spcPts val="133"/>
              </a:spcBef>
            </a:pPr>
            <a:r>
              <a:rPr lang="es-EC" sz="1333" i="1" spc="-87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arquitectura de </a:t>
            </a:r>
            <a:r>
              <a:rPr lang="es-EC" sz="1333" i="1" spc="-87" noProof="0" dirty="0" err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LeNet</a:t>
            </a:r>
            <a:r>
              <a:rPr lang="es-EC" sz="1333" i="1" spc="-87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una de las primeras CNN </a:t>
            </a:r>
            <a:r>
              <a:rPr lang="es-EC" sz="1333" i="1" spc="-67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https://doi.org/10.1162/neco.1989.1.4.541</a:t>
            </a:r>
            <a:endParaRPr lang="es-EC" sz="1333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AEE6A1-1EC9-1A05-A0C4-A51109529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Redes neuronales convolucionales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73097" y="1108747"/>
            <a:ext cx="5995313" cy="1897163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Modela </a:t>
            </a:r>
            <a:r>
              <a:rPr lang="es-EC" sz="2133" i="1" spc="-6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cualquier </a:t>
            </a: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sistema que pueda modelarse como un grafo</a:t>
            </a:r>
          </a:p>
          <a:p>
            <a:pPr marL="16932" marR="2124921">
              <a:lnSpc>
                <a:spcPct val="105000"/>
              </a:lnSpc>
              <a:spcBef>
                <a:spcPts val="1600"/>
              </a:spcBef>
            </a:pPr>
            <a:r>
              <a:rPr lang="es-EC" sz="2133" b="1" spc="-16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Aprende relaciones </a:t>
            </a: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entre nodos, aristas, propiedades globales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3097" y="3429794"/>
            <a:ext cx="5208015" cy="690871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6773">
              <a:lnSpc>
                <a:spcPct val="105000"/>
              </a:lnSpc>
              <a:spcBef>
                <a:spcPts val="1600"/>
              </a:spcBef>
            </a:pPr>
            <a:r>
              <a:rPr lang="es-EC" sz="2133" b="1" spc="-1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Sesgo inductivo: </a:t>
            </a:r>
            <a:r>
              <a:rPr lang="es-EC" sz="2133" b="1" i="1" u="heavy" spc="-173" noProof="0" dirty="0">
                <a:solidFill>
                  <a:schemeClr val="accent6"/>
                </a:solidFill>
                <a:uFill>
                  <a:solidFill>
                    <a:srgbClr val="595959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sesgo inductivo relacional</a:t>
            </a:r>
            <a:r>
              <a:rPr lang="es-EC" sz="2133" i="1" u="heavy" spc="-200" noProof="0" dirty="0">
                <a:solidFill>
                  <a:schemeClr val="accent6"/>
                </a:solidFill>
                <a:uFill>
                  <a:solidFill>
                    <a:srgbClr val="595959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s-EC" sz="2133" b="1" i="1" u="heavy" spc="-167" noProof="0" dirty="0">
                <a:solidFill>
                  <a:schemeClr val="accent6"/>
                </a:solidFill>
                <a:uFill>
                  <a:solidFill>
                    <a:srgbClr val="595959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invariancia</a:t>
            </a:r>
            <a:r>
              <a:rPr lang="es-EC" sz="2133" b="1" i="1" u="heavy" spc="-73" noProof="0" dirty="0">
                <a:solidFill>
                  <a:schemeClr val="accent6"/>
                </a:solidFill>
                <a:uFill>
                  <a:solidFill>
                    <a:srgbClr val="595959"/>
                  </a:solidFill>
                </a:uFill>
                <a:latin typeface="Open Sans" pitchFamily="2" charset="0"/>
                <a:ea typeface="Open Sans" pitchFamily="2" charset="0"/>
                <a:cs typeface="Open Sans" pitchFamily="2" charset="0"/>
              </a:rPr>
              <a:t> de nodos</a:t>
            </a:r>
            <a:r>
              <a:rPr lang="es-EC" sz="2133" spc="-1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otros</a:t>
            </a:r>
            <a:endParaRPr lang="es-EC" sz="21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8956" y="2667526"/>
            <a:ext cx="5438360" cy="115252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80809" y="4010376"/>
            <a:ext cx="5779441" cy="427337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1333" i="1" spc="-6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Imagen adaptada de esta excelente introducción a los </a:t>
            </a:r>
            <a:r>
              <a:rPr lang="es-EC" sz="1333" i="1" spc="-60" noProof="0" dirty="0" err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GNNs</a:t>
            </a:r>
            <a:r>
              <a:rPr lang="es-EC" sz="1333" i="1" spc="-6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s-EC" sz="1333" i="1" spc="-1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https://distill.pub/2021/gnn-intro/</a:t>
            </a:r>
            <a:endParaRPr lang="es-EC" sz="1333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F1CC9F-3974-38E0-49D8-242CD5D8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Redes neuronales de grafos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125E59-A86C-2117-A72D-B98828CB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 err="1"/>
              <a:t>Motivation</a:t>
            </a:r>
            <a:r>
              <a:rPr lang="es-EC" noProof="0" dirty="0"/>
              <a:t> | Street </a:t>
            </a:r>
            <a:r>
              <a:rPr lang="es-EC" noProof="0" dirty="0" err="1"/>
              <a:t>networks</a:t>
            </a:r>
            <a:r>
              <a:rPr lang="es-EC" noProof="0" dirty="0"/>
              <a:t> as a </a:t>
            </a:r>
            <a:r>
              <a:rPr lang="es-EC" noProof="0" dirty="0" err="1"/>
              <a:t>source</a:t>
            </a:r>
            <a:r>
              <a:rPr lang="es-EC" noProof="0" dirty="0"/>
              <a:t> </a:t>
            </a:r>
            <a:r>
              <a:rPr lang="es-EC" noProof="0" dirty="0" err="1"/>
              <a:t>of</a:t>
            </a:r>
            <a:r>
              <a:rPr lang="es-EC" noProof="0" dirty="0"/>
              <a:t> </a:t>
            </a:r>
            <a:r>
              <a:rPr lang="es-EC" noProof="0" dirty="0" err="1"/>
              <a:t>information</a:t>
            </a:r>
            <a:endParaRPr lang="es-EC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3CBD2E2-912A-1114-676E-A7AE477C3F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3329" y="404906"/>
            <a:ext cx="11040884" cy="6238961"/>
          </a:xfrm>
        </p:spPr>
        <p:txBody>
          <a:bodyPr/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Conectividad: </a:t>
            </a:r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Las redes de calles pueden revelar el nivel de conectividad dentro y entre diferentes áreas urbanas, lo que puede afectar al transporte, la accesibilidad y las oportunidades económicas.</a:t>
            </a:r>
          </a:p>
          <a:p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Patrones de desplazamiento: </a:t>
            </a:r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Al analizar el flujo de tráfico y el movimiento peatonal, los datos de la red de calles pueden ayudar a identificar las zonas más transitadas de la ciudad y descubrir patrones en cómo se mueven las personas por la ciudad.</a:t>
            </a:r>
          </a:p>
          <a:p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Uso del suelo: </a:t>
            </a:r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Las redes de calles pueden proporcionar información sobre la distribución e intensidad de los usos del suelo (por ejemplo, residenciales, comerciales, industriales) en diferentes partes de la ciudad, lo que puede tener implicaciones para la zonificación, el transporte y el desarrollo económico.</a:t>
            </a:r>
          </a:p>
          <a:p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Forma urbana: </a:t>
            </a:r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La forma física y la disposición de las calles pueden aportar información sobre la forma del entorno construido, como alturas de edificios, tamaños de parcelas y espacios abiertos.</a:t>
            </a:r>
          </a:p>
          <a:p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Características de los barrios: </a:t>
            </a:r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Los datos de la red de calles pueden utilizarse para explorar las características de diferentes barrios, incluyendo su densidad, accesibilidad a pie y acceso a servicios públicos.</a:t>
            </a:r>
          </a:p>
          <a:p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Tendencias históricas: </a:t>
            </a:r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Al analizar los datos de las redes de calles a lo largo del tiempo, los investigadores pueden seguir los cambios en el entorno urbano y descubrir tendencias históricas en el transporte, el uso del suelo y los patrones sociales.</a:t>
            </a:r>
          </a:p>
        </p:txBody>
      </p:sp>
    </p:spTree>
    <p:extLst>
      <p:ext uri="{BB962C8B-B14F-4D97-AF65-F5344CB8AC3E}">
        <p14:creationId xmlns:p14="http://schemas.microsoft.com/office/powerpoint/2010/main" val="33104661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69230-6A59-0F62-6298-83B9BF9C70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BE56DD1-168E-E4F2-20DF-E6DB433AB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Transformers</a:t>
            </a:r>
          </a:p>
        </p:txBody>
      </p:sp>
      <p:grpSp>
        <p:nvGrpSpPr>
          <p:cNvPr id="2" name="object 5"/>
          <p:cNvGrpSpPr/>
          <p:nvPr/>
        </p:nvGrpSpPr>
        <p:grpSpPr>
          <a:xfrm>
            <a:off x="6383602" y="146788"/>
            <a:ext cx="5588966" cy="6449913"/>
            <a:chOff x="4788325" y="109174"/>
            <a:chExt cx="4192270" cy="4838065"/>
          </a:xfrm>
        </p:grpSpPr>
        <p:pic>
          <p:nvPicPr>
            <p:cNvPr id="8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82089" y="1732639"/>
              <a:ext cx="2173649" cy="3189373"/>
            </a:xfrm>
            <a:prstGeom prst="rect">
              <a:avLst/>
            </a:prstGeom>
          </p:spPr>
        </p:pic>
        <p:sp>
          <p:nvSpPr>
            <p:cNvPr id="9" name="object 7"/>
            <p:cNvSpPr/>
            <p:nvPr/>
          </p:nvSpPr>
          <p:spPr>
            <a:xfrm>
              <a:off x="6757012" y="1707562"/>
              <a:ext cx="2219325" cy="3234690"/>
            </a:xfrm>
            <a:custGeom>
              <a:avLst/>
              <a:gdLst/>
              <a:ahLst/>
              <a:cxnLst/>
              <a:rect l="l" t="t" r="r" b="b"/>
              <a:pathLst>
                <a:path w="2219325" h="3234690">
                  <a:moveTo>
                    <a:pt x="0" y="0"/>
                  </a:moveTo>
                  <a:lnTo>
                    <a:pt x="2218724" y="0"/>
                  </a:lnTo>
                  <a:lnTo>
                    <a:pt x="2218724" y="3234448"/>
                  </a:lnTo>
                  <a:lnTo>
                    <a:pt x="0" y="3234448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10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7850" y="118700"/>
              <a:ext cx="2886504" cy="2526899"/>
            </a:xfrm>
            <a:prstGeom prst="rect">
              <a:avLst/>
            </a:prstGeom>
          </p:spPr>
        </p:pic>
        <p:sp>
          <p:nvSpPr>
            <p:cNvPr id="11" name="object 9"/>
            <p:cNvSpPr/>
            <p:nvPr/>
          </p:nvSpPr>
          <p:spPr>
            <a:xfrm>
              <a:off x="4793087" y="113937"/>
              <a:ext cx="2896235" cy="2536825"/>
            </a:xfrm>
            <a:custGeom>
              <a:avLst/>
              <a:gdLst/>
              <a:ahLst/>
              <a:cxnLst/>
              <a:rect l="l" t="t" r="r" b="b"/>
              <a:pathLst>
                <a:path w="2896234" h="2536825">
                  <a:moveTo>
                    <a:pt x="0" y="0"/>
                  </a:moveTo>
                  <a:lnTo>
                    <a:pt x="2896029" y="0"/>
                  </a:lnTo>
                  <a:lnTo>
                    <a:pt x="2896029" y="2536424"/>
                  </a:lnTo>
                  <a:lnTo>
                    <a:pt x="0" y="2536424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solidFill>
                <a:srgbClr val="1A1A1A"/>
              </a:solidFill>
            </a:ln>
          </p:spPr>
          <p:txBody>
            <a:bodyPr wrap="square" lIns="0" tIns="0" rIns="0" bIns="0" rtlCol="0"/>
            <a:lstStyle/>
            <a:p>
              <a:endParaRPr lang="es-EC" sz="2533" noProof="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2" name="object 10"/>
          <p:cNvSpPr txBox="1"/>
          <p:nvPr/>
        </p:nvSpPr>
        <p:spPr>
          <a:xfrm>
            <a:off x="10341820" y="691832"/>
            <a:ext cx="1751525" cy="838155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156618">
              <a:spcBef>
                <a:spcPts val="133"/>
              </a:spcBef>
            </a:pPr>
            <a:r>
              <a:rPr lang="en-US" sz="1067" spc="-2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Vaswani, Ashish, et al. "Attention is all you need." Advances in neural information processing systems 30 (2017).</a:t>
            </a:r>
            <a:endParaRPr lang="es-EC" sz="1067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8847" y="4059021"/>
            <a:ext cx="4718127" cy="1133606"/>
          </a:xfrm>
          <a:prstGeom prst="rect">
            <a:avLst/>
          </a:prstGeom>
        </p:spPr>
        <p:txBody>
          <a:bodyPr vert="horz" wrap="square" lIns="0" tIns="284443" rIns="0" bIns="0" rtlCol="0">
            <a:spAutoFit/>
          </a:bodyPr>
          <a:lstStyle/>
          <a:p>
            <a:pPr marL="626471">
              <a:lnSpc>
                <a:spcPts val="2246"/>
              </a:lnSpc>
              <a:tabLst>
                <a:tab pos="760231" algn="l"/>
              </a:tabLst>
            </a:pPr>
            <a:r>
              <a:rPr lang="es-EC" sz="19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Aprende relaciones entre entradas</a:t>
            </a:r>
            <a:endParaRPr lang="es-EC" sz="1933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626471">
              <a:lnSpc>
                <a:spcPts val="2246"/>
              </a:lnSpc>
              <a:tabLst>
                <a:tab pos="760231" algn="l"/>
              </a:tabLst>
            </a:pPr>
            <a:r>
              <a:rPr lang="es-EC" sz="1933" spc="6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Bueno en dependencias a largo plazo</a:t>
            </a:r>
            <a:endParaRPr lang="es-EC" sz="19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8848" y="1009490"/>
            <a:ext cx="5546778" cy="2603272"/>
          </a:xfrm>
          <a:prstGeom prst="rect">
            <a:avLst/>
          </a:prstGeom>
        </p:spPr>
        <p:txBody>
          <a:bodyPr vert="horz" wrap="square" lIns="0" tIns="38095" rIns="0" bIns="0" rtlCol="0">
            <a:spAutoFit/>
          </a:bodyPr>
          <a:lstStyle/>
          <a:p>
            <a:pPr marL="16932" marR="6773">
              <a:lnSpc>
                <a:spcPts val="2252"/>
              </a:lnSpc>
              <a:spcBef>
                <a:spcPts val="300"/>
              </a:spcBef>
            </a:pPr>
            <a:r>
              <a:rPr lang="es-EC" sz="19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utiliza ampliamente en </a:t>
            </a:r>
            <a:r>
              <a:rPr lang="es-EC" sz="1933" b="1" spc="-12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tareas de modelado de secuencias </a:t>
            </a:r>
            <a:r>
              <a:rPr lang="es-EC" sz="19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como traducción, subtítulos de imágenes, generación de texto, cualquier cosa que pueda traducirse a secuencia.</a:t>
            </a:r>
          </a:p>
          <a:p>
            <a:pPr marL="16932" marR="178629">
              <a:lnSpc>
                <a:spcPts val="2252"/>
              </a:lnSpc>
              <a:spcBef>
                <a:spcPts val="1593"/>
              </a:spcBef>
            </a:pPr>
            <a:r>
              <a:rPr lang="es-EC" sz="1933" b="1" spc="-12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Varios tipos</a:t>
            </a:r>
            <a:r>
              <a:rPr lang="es-EC" sz="1933" spc="-127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codificador-decodificador (por ejemplo, T5), solo codificador (por ejemplo, BERT), solo decodificador (por ejemplo, GPT); también </a:t>
            </a:r>
            <a:r>
              <a:rPr lang="es-EC" sz="1933" b="1" spc="-8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transformadores visuales </a:t>
            </a:r>
            <a:r>
              <a:rPr lang="es-EC" sz="19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 imágenes</a:t>
            </a:r>
          </a:p>
        </p:txBody>
      </p:sp>
    </p:spTree>
    <p:extLst>
      <p:ext uri="{BB962C8B-B14F-4D97-AF65-F5344CB8AC3E}">
        <p14:creationId xmlns:p14="http://schemas.microsoft.com/office/powerpoint/2010/main" val="4915951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F852A-1591-CA00-8AA9-695E0C10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FA29F6-DE8C-DD07-9CCE-9F3618DF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Modelos de difusión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2717" y="3917823"/>
            <a:ext cx="4255029" cy="208739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8551" y="323125"/>
            <a:ext cx="6286903" cy="218526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916174" y="2841728"/>
            <a:ext cx="3884001" cy="304226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385195" marR="6773" indent="-369110" algn="r">
              <a:spcBef>
                <a:spcPts val="133"/>
              </a:spcBef>
            </a:pPr>
            <a:r>
              <a:rPr lang="en-US" sz="933" spc="-27" noProof="0" dirty="0">
                <a:solidFill>
                  <a:srgbClr val="222222"/>
                </a:solidFill>
                <a:latin typeface="Arial"/>
                <a:cs typeface="Arial"/>
              </a:rPr>
              <a:t>Yang, Ling, et al. "Diffusion models: A comprehensive survey of methods and applications." ACM computing surveys 56.4 (2023): 1-39.</a:t>
            </a:r>
            <a:endParaRPr lang="es-EC" sz="933" noProof="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4959" y="1321668"/>
            <a:ext cx="6156158" cy="4071732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 marR="469006">
              <a:lnSpc>
                <a:spcPct val="114999"/>
              </a:lnSpc>
              <a:spcBef>
                <a:spcPts val="133"/>
              </a:spcBef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Aprende a </a:t>
            </a:r>
            <a:r>
              <a:rPr lang="es-EC" sz="2133" b="1" spc="-16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generar datos (complejos) invirtiendo un proceso gradual de ruido</a:t>
            </a:r>
            <a:endParaRPr lang="es-EC" sz="21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>
              <a:spcBef>
                <a:spcPts val="1980"/>
              </a:spcBef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Idea central: </a:t>
            </a:r>
            <a:r>
              <a:rPr lang="es-EC" sz="2133" i="1" spc="-1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Eliminación de ruido</a:t>
            </a:r>
            <a:endParaRPr lang="es-EC" sz="21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2544" indent="-145612">
              <a:spcBef>
                <a:spcPts val="387"/>
              </a:spcBef>
              <a:buChar char="-"/>
              <a:tabLst>
                <a:tab pos="162544" algn="l"/>
              </a:tabLst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Añadir ruido gradualmente a los datos (proceso hacia adelante)</a:t>
            </a:r>
          </a:p>
          <a:p>
            <a:pPr marL="162544" indent="-145612">
              <a:spcBef>
                <a:spcPts val="380"/>
              </a:spcBef>
              <a:buChar char="-"/>
              <a:tabLst>
                <a:tab pos="162544" algn="l"/>
              </a:tabLst>
            </a:pPr>
            <a:r>
              <a:rPr lang="es-EC" sz="2133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Aprende a revertirlo paso a paso (proceso inverso)</a:t>
            </a:r>
          </a:p>
          <a:p>
            <a:pPr marL="16932" marR="6773">
              <a:lnSpc>
                <a:spcPct val="114999"/>
              </a:lnSpc>
              <a:spcBef>
                <a:spcPts val="1600"/>
              </a:spcBef>
            </a:pPr>
            <a:r>
              <a:rPr lang="es-EC" sz="2133" spc="-4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Ejemplos: Modelos probabilísticos de difusión con eliminación de ruido, difusión estable, imagen, familia DALL-E</a:t>
            </a:r>
            <a:endParaRPr lang="es-EC" sz="21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9894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739BFF6-97AE-21E0-F496-652B1765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Muchas arquitecturas de redes neuronales</a:t>
            </a:r>
            <a:endParaRPr lang="es-EC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9A17990-3B07-4A1B-C9E1-6AFFF3B30ADC}"/>
              </a:ext>
            </a:extLst>
          </p:cNvPr>
          <p:cNvGrpSpPr/>
          <p:nvPr/>
        </p:nvGrpSpPr>
        <p:grpSpPr>
          <a:xfrm>
            <a:off x="82539" y="848639"/>
            <a:ext cx="11876770" cy="5162310"/>
            <a:chOff x="0" y="1180617"/>
            <a:chExt cx="8308413" cy="361130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EC6FCE2F-64E4-6712-07DE-15E81F9B4C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235"/>
            <a:stretch>
              <a:fillRect/>
            </a:stretch>
          </p:blipFill>
          <p:spPr bwMode="auto">
            <a:xfrm>
              <a:off x="0" y="1180617"/>
              <a:ext cx="4035425" cy="3345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575BD9D-1E7A-9CCE-AD2B-483AFD6555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42" b="-1"/>
            <a:stretch>
              <a:fillRect/>
            </a:stretch>
          </p:blipFill>
          <p:spPr bwMode="auto">
            <a:xfrm>
              <a:off x="4272988" y="1296365"/>
              <a:ext cx="4035425" cy="34955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6685230-B3CE-B5E7-7235-B3F5F37FC4E1}"/>
              </a:ext>
            </a:extLst>
          </p:cNvPr>
          <p:cNvSpPr txBox="1"/>
          <p:nvPr/>
        </p:nvSpPr>
        <p:spPr>
          <a:xfrm>
            <a:off x="318304" y="6235420"/>
            <a:ext cx="8721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https://www.asimovinstitute.org/neural-network-zoo/</a:t>
            </a:r>
          </a:p>
        </p:txBody>
      </p:sp>
    </p:spTree>
    <p:extLst>
      <p:ext uri="{BB962C8B-B14F-4D97-AF65-F5344CB8AC3E}">
        <p14:creationId xmlns:p14="http://schemas.microsoft.com/office/powerpoint/2010/main" val="11708164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67" noProof="0" dirty="0"/>
              <a:t>Teorema de aproximación universal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F233E0-EC85-EBA8-2360-C6FCC45575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09885" y="3348052"/>
            <a:ext cx="10152921" cy="1522412"/>
          </a:xfrm>
        </p:spPr>
        <p:txBody>
          <a:bodyPr/>
          <a:lstStyle/>
          <a:p>
            <a:r>
              <a:rPr lang="es-EC" sz="2400" spc="-15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Podemos aproximar </a:t>
            </a:r>
            <a:r>
              <a:rPr lang="es-EC" sz="2400" i="1" spc="-15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cualquier </a:t>
            </a:r>
            <a:r>
              <a:rPr lang="es-EC" sz="2400" spc="-15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función que queramos con una </a:t>
            </a:r>
            <a:r>
              <a:rPr lang="es-EC" sz="2400" i="1" spc="-15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MLP de una</a:t>
            </a:r>
            <a:r>
              <a:rPr lang="es-EC" sz="2400" spc="-15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sola capa! Más efectivo con más capas que solo una (redes "más profundas"). Más fácil decirlo que hacerlo en la práctica.</a:t>
            </a:r>
          </a:p>
          <a:p>
            <a:endParaRPr lang="es-EC" sz="240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405" y="1661141"/>
            <a:ext cx="9674728" cy="107023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noProof="0" dirty="0"/>
              <a:t>Límites de las NN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2449" y="776960"/>
            <a:ext cx="7072132" cy="4222735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225191" indent="-213339">
              <a:spcBef>
                <a:spcPts val="133"/>
              </a:spcBef>
              <a:buFont typeface="Tahoma"/>
              <a:buChar char="&gt;"/>
              <a:tabLst>
                <a:tab pos="225191" algn="l"/>
              </a:tabLst>
            </a:pP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es posible (todavía) </a:t>
            </a:r>
            <a:r>
              <a:rPr lang="es-EC" sz="2133" b="1" spc="-8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ninguna relación causal. 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25191" indent="-213339">
              <a:spcBef>
                <a:spcPts val="1980"/>
              </a:spcBef>
              <a:buFont typeface="Tahoma"/>
              <a:buChar char="&gt;"/>
              <a:tabLst>
                <a:tab pos="225191" algn="l"/>
              </a:tabLst>
            </a:pPr>
            <a:r>
              <a:rPr lang="es-EC" sz="2133" b="1" spc="-10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Muy exigente </a:t>
            </a:r>
            <a:r>
              <a:rPr lang="es-EC" sz="2133" spc="-6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 datos: "</a:t>
            </a:r>
            <a:r>
              <a:rPr lang="es-EC" sz="2133" i="1" spc="-9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Basura entra, basura sale"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25191" indent="-213339">
              <a:spcBef>
                <a:spcPts val="1986"/>
              </a:spcBef>
              <a:buFont typeface="Tahoma"/>
              <a:buChar char="&gt;"/>
              <a:tabLst>
                <a:tab pos="225191" algn="l"/>
              </a:tabLst>
            </a:pPr>
            <a:r>
              <a:rPr lang="es-EC" sz="2133" b="1" spc="-8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menudo es caro de entrenar </a:t>
            </a:r>
            <a:r>
              <a:rPr lang="es-EC" sz="2133" spc="-4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(dependiendo del tamaño)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25191" indent="-213339">
              <a:spcBef>
                <a:spcPts val="1986"/>
              </a:spcBef>
              <a:buFont typeface="Tahoma"/>
              <a:buChar char="&gt;"/>
              <a:tabLst>
                <a:tab pos="225191" algn="l"/>
              </a:tabLst>
            </a:pPr>
            <a:r>
              <a:rPr lang="es-EC" sz="2133" b="1" spc="-14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extensible </a:t>
            </a:r>
            <a:r>
              <a:rPr lang="es-EC" sz="2133" spc="-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</a:t>
            </a:r>
            <a:r>
              <a:rPr lang="es-EC" sz="2133" b="1" spc="-14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especializado 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un rango y tarea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lvl="1" indent="-145612">
              <a:spcBef>
                <a:spcPts val="380"/>
              </a:spcBef>
              <a:buChar char="-"/>
              <a:tabLst>
                <a:tab pos="772083" algn="l"/>
              </a:tabLst>
            </a:pP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Añadir una neurona más → </a:t>
            </a:r>
            <a:r>
              <a:rPr lang="es-EC" sz="2133" spc="-1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necesita un ajuste fino</a:t>
            </a:r>
          </a:p>
          <a:p>
            <a:pPr marL="772083" lvl="1" indent="-145612">
              <a:spcBef>
                <a:spcPts val="380"/>
              </a:spcBef>
              <a:buChar char="-"/>
              <a:tabLst>
                <a:tab pos="772083" algn="l"/>
              </a:tabLst>
            </a:pP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lvl="1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Comportamiento indefinido en ejemplos de pruebas fuera del dominio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449" y="5909964"/>
            <a:ext cx="6426511" cy="345328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2133" i="1" spc="-8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Nota sobre especialización: </a:t>
            </a:r>
            <a:r>
              <a:rPr lang="es-EC" sz="2133" i="1" spc="-87" noProof="0" dirty="0" err="1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rf</a:t>
            </a:r>
            <a:r>
              <a:rPr lang="es-EC" sz="2133" i="1" spc="-87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'Modelos de Fundación'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06373" y="805764"/>
            <a:ext cx="3392152" cy="4217544"/>
            <a:chOff x="6428737" y="1403675"/>
            <a:chExt cx="2544445" cy="316357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28737" y="1403675"/>
              <a:ext cx="2544024" cy="31388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80550" y="3883400"/>
              <a:ext cx="2240400" cy="6837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648947" y="3876834"/>
            <a:ext cx="2706441" cy="1786555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26141">
              <a:spcBef>
                <a:spcPts val="133"/>
              </a:spcBef>
            </a:pPr>
            <a:r>
              <a:rPr lang="es-EC" sz="3333" noProof="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HAY MÁS DATOS.</a:t>
            </a:r>
            <a:endParaRPr lang="es-EC" sz="33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>
              <a:spcBef>
                <a:spcPts val="2600"/>
              </a:spcBef>
            </a:pPr>
            <a:r>
              <a:rPr lang="es-EC" sz="1333" i="1" spc="-13" noProof="0" dirty="0">
                <a:latin typeface="Open Sans" pitchFamily="2" charset="0"/>
                <a:ea typeface="Open Sans" pitchFamily="2" charset="0"/>
                <a:cs typeface="Open Sans" pitchFamily="2" charset="0"/>
                <a:hlinkClick r:id="rId4"/>
              </a:rPr>
              <a:t>https://knowyourmeme.com/memes</a:t>
            </a:r>
            <a:endParaRPr lang="es-EC" sz="13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16932"/>
            <a:r>
              <a:rPr lang="es-EC" sz="1333" i="1" spc="-13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/gato gruñón</a:t>
            </a:r>
            <a:endParaRPr lang="es-EC" sz="13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455371" y="754970"/>
            <a:ext cx="2986811" cy="91148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662586" y="886186"/>
            <a:ext cx="1249254" cy="529994"/>
          </a:xfrm>
          <a:prstGeom prst="rect">
            <a:avLst/>
          </a:prstGeom>
        </p:spPr>
        <p:txBody>
          <a:bodyPr vert="horz" wrap="square" lIns="0" tIns="16931" rIns="0" bIns="0" rtlCol="0">
            <a:spAutoFit/>
          </a:bodyPr>
          <a:lstStyle/>
          <a:p>
            <a:pPr marL="16932">
              <a:spcBef>
                <a:spcPts val="133"/>
              </a:spcBef>
            </a:pPr>
            <a:r>
              <a:rPr lang="es-EC" sz="3333" spc="-33" noProof="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NO.</a:t>
            </a:r>
            <a:endParaRPr lang="es-EC" sz="33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C788C-5D48-41EC-051E-D8BB26E6D1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dirty="0"/>
              <a:t>Consejos de entrenamiento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noProof="0" dirty="0"/>
              <a:t>Sobreajuste y </a:t>
            </a:r>
            <a:r>
              <a:rPr lang="es-EC" noProof="0" dirty="0" err="1"/>
              <a:t>Subajuste</a:t>
            </a:r>
            <a:endParaRPr lang="es-EC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F6DA1-9722-8799-D1A9-4AD5B11529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3360" y="821373"/>
            <a:ext cx="10861040" cy="5216842"/>
          </a:xfrm>
        </p:spPr>
        <p:txBody>
          <a:bodyPr/>
          <a:lstStyle/>
          <a:p>
            <a:r>
              <a:rPr lang="es-ES" sz="24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Subajuste</a:t>
            </a:r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Cuando el modelo ajusta los datos de entrenamiento no lo suficientemente bien.</a:t>
            </a:r>
          </a:p>
          <a:p>
            <a:endParaRPr lang="es-ES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riesgo empírico es alto, el riesgo real es alto</a:t>
            </a:r>
          </a:p>
          <a:p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La pérdida de entrenamiento es alta, la pérdida en pruebas no es óptima</a:t>
            </a:r>
          </a:p>
          <a:p>
            <a:endParaRPr lang="es-ES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Sobreajuste: 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Cuando el modelo ajusta demasiado los datos de entrenamiento  (incluyendo ruido)</a:t>
            </a:r>
          </a:p>
          <a:p>
            <a:endParaRPr lang="es-ES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riesgo empírico es bajo, el riesgo real es alto</a:t>
            </a:r>
          </a:p>
          <a:p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La pérdida de entrenamiento es baja, la pérdida en pruebas no es óptima</a:t>
            </a:r>
          </a:p>
          <a:p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ejemplo, un polinomio de grado D puede ajustar puntos de entrenamiento D-1 con error cero </a:t>
            </a:r>
          </a:p>
          <a:p>
            <a:endParaRPr lang="es-EC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53BA0-B39F-2A30-7698-5C383E4B0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Sobreajuste y </a:t>
            </a:r>
            <a:r>
              <a:rPr lang="es-EC" dirty="0" err="1"/>
              <a:t>Subajuste</a:t>
            </a:r>
            <a:endParaRPr lang="es-EC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5F6601B-8375-8BD6-A441-3EF9EDEDD4DC}"/>
              </a:ext>
            </a:extLst>
          </p:cNvPr>
          <p:cNvGrpSpPr/>
          <p:nvPr/>
        </p:nvGrpSpPr>
        <p:grpSpPr>
          <a:xfrm>
            <a:off x="6349" y="1315982"/>
            <a:ext cx="12190413" cy="4227624"/>
            <a:chOff x="0" y="1352550"/>
            <a:chExt cx="12190413" cy="4227624"/>
          </a:xfrm>
        </p:grpSpPr>
        <p:pic>
          <p:nvPicPr>
            <p:cNvPr id="7170" name="Picture 2" descr="Chart, radar chart&#10;&#10;Description automatically generated">
              <a:extLst>
                <a:ext uri="{FF2B5EF4-FFF2-40B4-BE49-F238E27FC236}">
                  <a16:creationId xmlns:a16="http://schemas.microsoft.com/office/drawing/2014/main" id="{33C0CB68-F116-D3FB-DDE2-18352EC0DB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352550"/>
              <a:ext cx="12190413" cy="41544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FA881F-FBAC-C433-73F8-34CC18A65870}"/>
                </a:ext>
              </a:extLst>
            </p:cNvPr>
            <p:cNvSpPr/>
            <p:nvPr/>
          </p:nvSpPr>
          <p:spPr>
            <a:xfrm>
              <a:off x="1099595" y="4745620"/>
              <a:ext cx="10394066" cy="834554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C">
                <a:solidFill>
                  <a:schemeClr val="tx2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A932FBC-9519-CD13-B83E-934BF167F538}"/>
                </a:ext>
              </a:extLst>
            </p:cNvPr>
            <p:cNvSpPr txBox="1"/>
            <p:nvPr/>
          </p:nvSpPr>
          <p:spPr>
            <a:xfrm>
              <a:off x="864246" y="4712072"/>
              <a:ext cx="2737411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 err="1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Subajuste</a:t>
              </a:r>
              <a:r>
                <a:rPr lang="en-GB" b="1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</a:t>
              </a:r>
            </a:p>
            <a:p>
              <a:pPr algn="ctr"/>
              <a:r>
                <a:rPr lang="en-GB" b="1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(alto </a:t>
              </a:r>
              <a:r>
                <a:rPr lang="en-GB" b="1" dirty="0" err="1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sesgo</a:t>
              </a:r>
              <a:r>
                <a:rPr lang="en-GB" b="1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)</a:t>
              </a:r>
              <a:endParaRPr lang="es-EC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132CD4-F004-9AC2-F5B1-944B3B46BEB4}"/>
                </a:ext>
              </a:extLst>
            </p:cNvPr>
            <p:cNvSpPr txBox="1"/>
            <p:nvPr/>
          </p:nvSpPr>
          <p:spPr>
            <a:xfrm>
              <a:off x="5036917" y="4712072"/>
              <a:ext cx="2737411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Buen </a:t>
              </a:r>
              <a:r>
                <a:rPr lang="en-GB" b="1" dirty="0" err="1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compromiso</a:t>
              </a:r>
              <a:endParaRPr lang="es-EC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A0AE986-8724-2F38-EAC2-DCC69183971C}"/>
                </a:ext>
              </a:extLst>
            </p:cNvPr>
            <p:cNvSpPr txBox="1"/>
            <p:nvPr/>
          </p:nvSpPr>
          <p:spPr>
            <a:xfrm>
              <a:off x="8841130" y="4712072"/>
              <a:ext cx="2737411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 err="1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Sobreajuste</a:t>
              </a:r>
              <a:endParaRPr lang="en-GB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  <a:p>
              <a:pPr algn="ctr"/>
              <a:r>
                <a:rPr lang="en-GB" b="1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(</a:t>
              </a:r>
              <a:r>
                <a:rPr lang="en-GB" b="1" dirty="0" err="1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alta</a:t>
              </a:r>
              <a:r>
                <a:rPr lang="en-GB" b="1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</a:t>
              </a:r>
              <a:r>
                <a:rPr lang="en-GB" b="1" dirty="0" err="1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varianza</a:t>
              </a:r>
              <a:r>
                <a:rPr lang="en-GB" b="1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)</a:t>
              </a:r>
              <a:endParaRPr lang="es-EC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68319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69826" y="1449028"/>
            <a:ext cx="7596653" cy="1153107"/>
          </a:xfrm>
          <a:prstGeom prst="rect">
            <a:avLst/>
          </a:prstGeom>
        </p:spPr>
        <p:txBody>
          <a:bodyPr vert="horz" wrap="square" lIns="0" tIns="65185" rIns="0" bIns="0" rtlCol="0">
            <a:spAutoFit/>
          </a:bodyPr>
          <a:lstStyle/>
          <a:p>
            <a:pPr marL="16932">
              <a:spcBef>
                <a:spcPts val="513"/>
              </a:spcBef>
            </a:pPr>
            <a:r>
              <a:rPr lang="es-EC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Divide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tu set de </a:t>
            </a:r>
            <a:r>
              <a:rPr lang="es-EC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entrenamiento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en dos!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spc="8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Conjunto de entrenamiento 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Conjunto de "validación" invisible por el modelo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72473" y="3399179"/>
            <a:ext cx="6777531" cy="359913"/>
          </a:xfrm>
          <a:prstGeom prst="rect">
            <a:avLst/>
          </a:prstGeom>
          <a:solidFill>
            <a:srgbClr val="93C47D"/>
          </a:solidFill>
          <a:ln w="9524">
            <a:solidFill>
              <a:srgbClr val="1A1A1A"/>
            </a:solidFill>
          </a:ln>
        </p:spPr>
        <p:txBody>
          <a:bodyPr vert="horz" wrap="square" lIns="0" tIns="112592" rIns="0" bIns="0" rtlCol="0">
            <a:spAutoFit/>
          </a:bodyPr>
          <a:lstStyle/>
          <a:p>
            <a:pPr algn="ctr">
              <a:spcBef>
                <a:spcPts val="887"/>
              </a:spcBef>
            </a:pPr>
            <a:r>
              <a:rPr lang="es-EC" sz="1600" b="1" noProof="0" dirty="0">
                <a:solidFill>
                  <a:schemeClr val="bg1"/>
                </a:solidFill>
                <a:latin typeface="Arial"/>
                <a:cs typeface="Arial"/>
              </a:rPr>
              <a:t>Conjunto de Entrenamiento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750004" y="3399180"/>
            <a:ext cx="3473274" cy="359913"/>
          </a:xfrm>
          <a:prstGeom prst="rect">
            <a:avLst/>
          </a:prstGeom>
          <a:solidFill>
            <a:srgbClr val="FFB8A2"/>
          </a:solidFill>
          <a:ln w="9524">
            <a:solidFill>
              <a:srgbClr val="1A1A1A"/>
            </a:solidFill>
          </a:ln>
        </p:spPr>
        <p:txBody>
          <a:bodyPr vert="horz" wrap="square" lIns="0" tIns="112592" rIns="0" bIns="0" rtlCol="0">
            <a:spAutoFit/>
          </a:bodyPr>
          <a:lstStyle/>
          <a:p>
            <a:pPr marL="625624">
              <a:spcBef>
                <a:spcPts val="887"/>
              </a:spcBef>
            </a:pPr>
            <a:r>
              <a:rPr lang="es-EC" sz="1600" b="1" spc="-47" noProof="0" dirty="0">
                <a:solidFill>
                  <a:schemeClr val="bg1"/>
                </a:solidFill>
                <a:latin typeface="Arial"/>
                <a:cs typeface="Arial"/>
              </a:rPr>
              <a:t>Conjunto de pruebas (no visto)</a:t>
            </a:r>
            <a:endParaRPr lang="es-EC" sz="1600" b="1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-13" noProof="0" dirty="0"/>
              <a:t>Validación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68FE7-3204-2B7A-3270-C25AB71D8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5FBF7C6-7ADD-C4A7-C3CB-F8B84A09D11D}"/>
              </a:ext>
            </a:extLst>
          </p:cNvPr>
          <p:cNvSpPr txBox="1"/>
          <p:nvPr/>
        </p:nvSpPr>
        <p:spPr>
          <a:xfrm>
            <a:off x="1069826" y="1449028"/>
            <a:ext cx="7596653" cy="2209678"/>
          </a:xfrm>
          <a:prstGeom prst="rect">
            <a:avLst/>
          </a:prstGeom>
        </p:spPr>
        <p:txBody>
          <a:bodyPr vert="horz" wrap="square" lIns="0" tIns="65185" rIns="0" bIns="0" rtlCol="0">
            <a:spAutoFit/>
          </a:bodyPr>
          <a:lstStyle/>
          <a:p>
            <a:pPr marL="16932">
              <a:spcBef>
                <a:spcPts val="513"/>
              </a:spcBef>
            </a:pPr>
            <a:r>
              <a:rPr lang="es-EC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Divide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tu set de </a:t>
            </a:r>
            <a:r>
              <a:rPr lang="es-EC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entrenamiento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en dos!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spc="8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Conjunto de entrenamiento 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Conjunto de "validación" invisible por el modelo</a:t>
            </a: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S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 ejemplo, división 80-20 </a:t>
            </a:r>
          </a:p>
          <a:p>
            <a:pPr marL="626471">
              <a:spcBef>
                <a:spcPts val="387"/>
              </a:spcBef>
              <a:tabLst>
                <a:tab pos="772083" algn="l"/>
              </a:tabLst>
            </a:pPr>
            <a:r>
              <a:rPr lang="es-ES" sz="160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(Nota: la proporción de división depende del modelo, la tarea y los datos)</a:t>
            </a: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00DEFC1-D435-1067-221E-FC17C085D882}"/>
              </a:ext>
            </a:extLst>
          </p:cNvPr>
          <p:cNvSpPr txBox="1"/>
          <p:nvPr/>
        </p:nvSpPr>
        <p:spPr>
          <a:xfrm>
            <a:off x="972473" y="4069739"/>
            <a:ext cx="5042247" cy="359913"/>
          </a:xfrm>
          <a:prstGeom prst="rect">
            <a:avLst/>
          </a:prstGeom>
          <a:solidFill>
            <a:srgbClr val="93C47D"/>
          </a:solidFill>
          <a:ln w="9524">
            <a:solidFill>
              <a:srgbClr val="1A1A1A"/>
            </a:solidFill>
          </a:ln>
        </p:spPr>
        <p:txBody>
          <a:bodyPr vert="horz" wrap="square" lIns="0" tIns="112592" rIns="0" bIns="0" rtlCol="0">
            <a:spAutoFit/>
          </a:bodyPr>
          <a:lstStyle/>
          <a:p>
            <a:pPr algn="ctr">
              <a:spcBef>
                <a:spcPts val="887"/>
              </a:spcBef>
            </a:pPr>
            <a:r>
              <a:rPr lang="es-EC" sz="1600" b="1" noProof="0" dirty="0">
                <a:solidFill>
                  <a:schemeClr val="bg1"/>
                </a:solidFill>
                <a:latin typeface="Arial"/>
                <a:cs typeface="Arial"/>
              </a:rPr>
              <a:t>Conjunto de Entrenamiento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5FF28672-94E1-E32B-2E80-1C98D6E8BC4B}"/>
              </a:ext>
            </a:extLst>
          </p:cNvPr>
          <p:cNvSpPr txBox="1"/>
          <p:nvPr/>
        </p:nvSpPr>
        <p:spPr>
          <a:xfrm>
            <a:off x="7750004" y="4069740"/>
            <a:ext cx="3473274" cy="359913"/>
          </a:xfrm>
          <a:prstGeom prst="rect">
            <a:avLst/>
          </a:prstGeom>
          <a:solidFill>
            <a:srgbClr val="FFB8A2"/>
          </a:solidFill>
          <a:ln w="9524">
            <a:solidFill>
              <a:srgbClr val="1A1A1A"/>
            </a:solidFill>
          </a:ln>
        </p:spPr>
        <p:txBody>
          <a:bodyPr vert="horz" wrap="square" lIns="0" tIns="112592" rIns="0" bIns="0" rtlCol="0">
            <a:spAutoFit/>
          </a:bodyPr>
          <a:lstStyle/>
          <a:p>
            <a:pPr marL="625624">
              <a:spcBef>
                <a:spcPts val="887"/>
              </a:spcBef>
            </a:pPr>
            <a:r>
              <a:rPr lang="es-EC" sz="1600" b="1" spc="-47" noProof="0" dirty="0">
                <a:solidFill>
                  <a:schemeClr val="bg1"/>
                </a:solidFill>
                <a:latin typeface="Arial"/>
                <a:cs typeface="Arial"/>
              </a:rPr>
              <a:t>Conjunto de pruebas (no visto)</a:t>
            </a:r>
            <a:endParaRPr lang="es-EC" sz="1600" b="1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 descr="$PPTXTitle">
            <a:extLst>
              <a:ext uri="{FF2B5EF4-FFF2-40B4-BE49-F238E27FC236}">
                <a16:creationId xmlns:a16="http://schemas.microsoft.com/office/drawing/2014/main" id="{6EF0AFA0-E0A2-D876-9832-7DA6FD4A52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-13" noProof="0" dirty="0"/>
              <a:t>Validación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BC94D297-304B-21EE-D37A-ED4C9ABAB470}"/>
              </a:ext>
            </a:extLst>
          </p:cNvPr>
          <p:cNvSpPr txBox="1"/>
          <p:nvPr/>
        </p:nvSpPr>
        <p:spPr>
          <a:xfrm>
            <a:off x="6014720" y="4069738"/>
            <a:ext cx="1654798" cy="359913"/>
          </a:xfrm>
          <a:prstGeom prst="rect">
            <a:avLst/>
          </a:prstGeom>
          <a:solidFill>
            <a:srgbClr val="7030A0"/>
          </a:solidFill>
          <a:ln w="9524">
            <a:solidFill>
              <a:srgbClr val="1A1A1A"/>
            </a:solidFill>
          </a:ln>
        </p:spPr>
        <p:txBody>
          <a:bodyPr vert="horz" wrap="square" lIns="0" tIns="112592" rIns="0" bIns="0" rtlCol="0">
            <a:spAutoFit/>
          </a:bodyPr>
          <a:lstStyle/>
          <a:p>
            <a:pPr algn="ctr">
              <a:spcBef>
                <a:spcPts val="887"/>
              </a:spcBef>
            </a:pPr>
            <a:r>
              <a:rPr lang="es-EC" sz="1600" b="1" dirty="0">
                <a:solidFill>
                  <a:schemeClr val="tx2"/>
                </a:solidFill>
                <a:latin typeface="Arial"/>
                <a:cs typeface="Arial"/>
              </a:rPr>
              <a:t>Validación</a:t>
            </a:r>
            <a:endParaRPr lang="es-EC" sz="1600" b="1" noProof="0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0456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CE3F19-7AA8-F599-24DB-EB015D3E6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Redes viales y sus representaciones</a:t>
            </a:r>
          </a:p>
        </p:txBody>
      </p:sp>
      <p:pic>
        <p:nvPicPr>
          <p:cNvPr id="5" name="Picture 4" descr="Un primer plano de un mapa&#10;&#10;Descripción generada automáticamente">
            <a:extLst>
              <a:ext uri="{FF2B5EF4-FFF2-40B4-BE49-F238E27FC236}">
                <a16:creationId xmlns:a16="http://schemas.microsoft.com/office/drawing/2014/main" id="{65AACDD7-FDB7-DF54-92C9-D397F0D97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94" b="2876"/>
          <a:stretch/>
        </p:blipFill>
        <p:spPr>
          <a:xfrm>
            <a:off x="765061" y="404907"/>
            <a:ext cx="8286342" cy="5993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02737B-04F7-ED3D-5F68-48CE60440EBD}"/>
              </a:ext>
            </a:extLst>
          </p:cNvPr>
          <p:cNvSpPr txBox="1"/>
          <p:nvPr/>
        </p:nvSpPr>
        <p:spPr>
          <a:xfrm>
            <a:off x="428120" y="6405891"/>
            <a:ext cx="75371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Marshall, Stephen, et al. "Street </a:t>
            </a:r>
            <a:r>
              <a:rPr lang="es-EC" sz="8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</a:t>
            </a:r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8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studies</a:t>
            </a:r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s-EC" sz="8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from</a:t>
            </a:r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8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networks</a:t>
            </a:r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8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</a:t>
            </a:r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8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models</a:t>
            </a:r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</a:t>
            </a:r>
            <a:r>
              <a:rPr lang="es-EC" sz="8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</a:t>
            </a:r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800" b="0" i="0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representations</a:t>
            </a:r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." </a:t>
            </a:r>
            <a:r>
              <a:rPr lang="es-EC" sz="800" b="0" i="1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Networks and </a:t>
            </a:r>
            <a:r>
              <a:rPr lang="es-EC" sz="800" b="0" i="1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Spatial</a:t>
            </a:r>
            <a:r>
              <a:rPr lang="es-EC" sz="800" b="0" i="1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C" sz="800" b="0" i="1" noProof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Economics</a:t>
            </a:r>
            <a:r>
              <a:rPr lang="es-EC" sz="800" b="0" i="0" noProof="0" dirty="0">
                <a:solidFill>
                  <a:srgbClr val="22222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 18 (2018): 735-749.</a:t>
            </a:r>
            <a:endParaRPr lang="es-EC" sz="800" noProof="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664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6E477C-DBEB-FDD8-3211-4C94D3633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F634142-1916-4797-EB3A-5A1AD7D5228A}"/>
              </a:ext>
            </a:extLst>
          </p:cNvPr>
          <p:cNvSpPr txBox="1"/>
          <p:nvPr/>
        </p:nvSpPr>
        <p:spPr>
          <a:xfrm>
            <a:off x="1069826" y="1449028"/>
            <a:ext cx="7596653" cy="2209678"/>
          </a:xfrm>
          <a:prstGeom prst="rect">
            <a:avLst/>
          </a:prstGeom>
        </p:spPr>
        <p:txBody>
          <a:bodyPr vert="horz" wrap="square" lIns="0" tIns="65185" rIns="0" bIns="0" rtlCol="0">
            <a:spAutoFit/>
          </a:bodyPr>
          <a:lstStyle/>
          <a:p>
            <a:pPr marL="16932">
              <a:spcBef>
                <a:spcPts val="513"/>
              </a:spcBef>
            </a:pPr>
            <a:r>
              <a:rPr lang="es-EC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Divide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tu set de </a:t>
            </a:r>
            <a:r>
              <a:rPr lang="es-EC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entrenamiento</a:t>
            </a:r>
            <a:r>
              <a:rPr lang="es-EC" sz="2133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en dos!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spc="80" noProof="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Conjunto de entrenamiento </a:t>
            </a: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C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Conjunto de "validación" invisible por el modelo</a:t>
            </a: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r>
              <a:rPr lang="es-ES" sz="2133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 ejemplo, división 80-20 </a:t>
            </a:r>
          </a:p>
          <a:p>
            <a:pPr marL="626471">
              <a:spcBef>
                <a:spcPts val="387"/>
              </a:spcBef>
              <a:tabLst>
                <a:tab pos="772083" algn="l"/>
              </a:tabLst>
            </a:pPr>
            <a:r>
              <a:rPr lang="es-ES" sz="1600" dirty="0">
                <a:solidFill>
                  <a:srgbClr val="595959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(Nota: la proporción de división depende del modelo, la tarea y los datos)</a:t>
            </a:r>
          </a:p>
          <a:p>
            <a:pPr marL="772083" indent="-145612">
              <a:spcBef>
                <a:spcPts val="387"/>
              </a:spcBef>
              <a:buChar char="-"/>
              <a:tabLst>
                <a:tab pos="772083" algn="l"/>
              </a:tabLst>
            </a:pPr>
            <a:endParaRPr lang="es-EC" sz="2133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7C1A413F-459E-3295-2BCC-514F69D2A152}"/>
              </a:ext>
            </a:extLst>
          </p:cNvPr>
          <p:cNvSpPr txBox="1"/>
          <p:nvPr/>
        </p:nvSpPr>
        <p:spPr>
          <a:xfrm>
            <a:off x="972473" y="4069739"/>
            <a:ext cx="5042247" cy="359913"/>
          </a:xfrm>
          <a:prstGeom prst="rect">
            <a:avLst/>
          </a:prstGeom>
          <a:solidFill>
            <a:srgbClr val="93C47D"/>
          </a:solidFill>
          <a:ln w="9524">
            <a:solidFill>
              <a:srgbClr val="1A1A1A"/>
            </a:solidFill>
          </a:ln>
        </p:spPr>
        <p:txBody>
          <a:bodyPr vert="horz" wrap="square" lIns="0" tIns="112592" rIns="0" bIns="0" rtlCol="0">
            <a:spAutoFit/>
          </a:bodyPr>
          <a:lstStyle/>
          <a:p>
            <a:pPr algn="ctr">
              <a:spcBef>
                <a:spcPts val="887"/>
              </a:spcBef>
            </a:pPr>
            <a:r>
              <a:rPr lang="es-EC" sz="1600" b="1" noProof="0" dirty="0">
                <a:solidFill>
                  <a:schemeClr val="bg1"/>
                </a:solidFill>
                <a:latin typeface="Arial"/>
                <a:cs typeface="Arial"/>
              </a:rPr>
              <a:t>Conjunto de Entrenamiento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16B4FAEE-21B5-62FB-53D6-F3B812E53EA4}"/>
              </a:ext>
            </a:extLst>
          </p:cNvPr>
          <p:cNvSpPr txBox="1"/>
          <p:nvPr/>
        </p:nvSpPr>
        <p:spPr>
          <a:xfrm>
            <a:off x="7750004" y="4069740"/>
            <a:ext cx="3473274" cy="359913"/>
          </a:xfrm>
          <a:prstGeom prst="rect">
            <a:avLst/>
          </a:prstGeom>
          <a:solidFill>
            <a:srgbClr val="FFB8A2"/>
          </a:solidFill>
          <a:ln w="9524">
            <a:solidFill>
              <a:srgbClr val="1A1A1A"/>
            </a:solidFill>
          </a:ln>
        </p:spPr>
        <p:txBody>
          <a:bodyPr vert="horz" wrap="square" lIns="0" tIns="112592" rIns="0" bIns="0" rtlCol="0">
            <a:spAutoFit/>
          </a:bodyPr>
          <a:lstStyle/>
          <a:p>
            <a:pPr marL="625624">
              <a:spcBef>
                <a:spcPts val="887"/>
              </a:spcBef>
            </a:pPr>
            <a:r>
              <a:rPr lang="es-EC" sz="1600" b="1" spc="-47" noProof="0" dirty="0">
                <a:solidFill>
                  <a:schemeClr val="bg1"/>
                </a:solidFill>
                <a:latin typeface="Arial"/>
                <a:cs typeface="Arial"/>
              </a:rPr>
              <a:t>Conjunto de pruebas (no visto)</a:t>
            </a:r>
            <a:endParaRPr lang="es-EC" sz="1600" b="1" noProof="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object 5" descr="$PPTXTitle">
            <a:extLst>
              <a:ext uri="{FF2B5EF4-FFF2-40B4-BE49-F238E27FC236}">
                <a16:creationId xmlns:a16="http://schemas.microsoft.com/office/drawing/2014/main" id="{DA78EC02-2B52-B2B8-32A3-1F3308F09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39" y="51986"/>
            <a:ext cx="12038034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-13" noProof="0" dirty="0"/>
              <a:t>Validación cruzada k-</a:t>
            </a:r>
            <a:r>
              <a:rPr lang="es-EC" spc="-13" noProof="0" dirty="0" err="1"/>
              <a:t>fold</a:t>
            </a:r>
            <a:endParaRPr lang="es-EC" spc="-13" noProof="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C7FA7518-168B-95D1-F87E-65D35823A6D4}"/>
              </a:ext>
            </a:extLst>
          </p:cNvPr>
          <p:cNvSpPr txBox="1"/>
          <p:nvPr/>
        </p:nvSpPr>
        <p:spPr>
          <a:xfrm>
            <a:off x="6014720" y="4069738"/>
            <a:ext cx="1654798" cy="359913"/>
          </a:xfrm>
          <a:prstGeom prst="rect">
            <a:avLst/>
          </a:prstGeom>
          <a:solidFill>
            <a:srgbClr val="7030A0"/>
          </a:solidFill>
          <a:ln w="9524">
            <a:solidFill>
              <a:srgbClr val="1A1A1A"/>
            </a:solidFill>
          </a:ln>
        </p:spPr>
        <p:txBody>
          <a:bodyPr vert="horz" wrap="square" lIns="0" tIns="112592" rIns="0" bIns="0" rtlCol="0">
            <a:spAutoFit/>
          </a:bodyPr>
          <a:lstStyle/>
          <a:p>
            <a:pPr algn="ctr">
              <a:spcBef>
                <a:spcPts val="887"/>
              </a:spcBef>
            </a:pPr>
            <a:r>
              <a:rPr lang="es-EC" sz="1600" b="1" dirty="0">
                <a:solidFill>
                  <a:schemeClr val="tx2"/>
                </a:solidFill>
                <a:latin typeface="Arial"/>
                <a:cs typeface="Arial"/>
              </a:rPr>
              <a:t>Validación</a:t>
            </a:r>
            <a:endParaRPr lang="es-EC" sz="1600" b="1" noProof="0" dirty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59086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i="1" spc="80" noProof="0" dirty="0">
                <a:latin typeface="Trebuchet MS"/>
                <a:cs typeface="Trebuchet MS"/>
              </a:rPr>
              <a:t>Validación cruzada</a:t>
            </a:r>
            <a:r>
              <a:rPr lang="es-EC" spc="80" noProof="0" dirty="0"/>
              <a:t> k-</a:t>
            </a:r>
            <a:r>
              <a:rPr lang="es-EC" spc="80" noProof="0" dirty="0" err="1"/>
              <a:t>fold</a:t>
            </a:r>
            <a:endParaRPr lang="es-EC" spc="80" noProof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F6CF0ABB-7063-8E19-53D1-4A861F32994F}"/>
              </a:ext>
            </a:extLst>
          </p:cNvPr>
          <p:cNvSpPr txBox="1">
            <a:spLocks/>
          </p:cNvSpPr>
          <p:nvPr/>
        </p:nvSpPr>
        <p:spPr bwMode="auto">
          <a:xfrm>
            <a:off x="110037" y="636304"/>
            <a:ext cx="16048622" cy="209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931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28544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2pPr>
            <a:lvl3pPr marL="642816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3pPr>
            <a:lvl4pPr marL="857088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4pPr>
            <a:lvl5pPr marL="107136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16932">
              <a:spcBef>
                <a:spcPts val="133"/>
              </a:spcBef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Divide el conjunto de entrenamiento en k-segmentos, entrena iterativamente y valida con cada segmento.</a:t>
            </a:r>
          </a:p>
          <a:p>
            <a:pPr marL="162544" indent="-145612">
              <a:spcBef>
                <a:spcPts val="1980"/>
              </a:spcBef>
              <a:buFont typeface="Arial" pitchFamily="34" charset="0"/>
              <a:buChar char="-"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Toma en cuenta las irregularidades en el conjunto de entrenamiento: </a:t>
            </a:r>
          </a:p>
          <a:p>
            <a:pPr marL="16932" indent="0">
              <a:spcBef>
                <a:spcPts val="1980"/>
              </a:spcBef>
              <a:buNone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"Estándar de oro" para evaluar la generalidad de modelos de redes neuronales</a:t>
            </a:r>
          </a:p>
          <a:p>
            <a:pPr marL="16932">
              <a:spcBef>
                <a:spcPts val="1986"/>
              </a:spcBef>
            </a:pPr>
            <a:r>
              <a:rPr lang="es-EC" sz="2000" kern="0" spc="-133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ejemplo, </a:t>
            </a:r>
            <a:r>
              <a:rPr lang="es-EC" sz="2000" i="1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k</a:t>
            </a:r>
            <a:r>
              <a:rPr lang="es-EC" sz="2000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=5 (validación cruzada de 5 órdenes)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8FFE18B8-1DD5-24F6-A3B0-E3FF5E6D09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931361"/>
              </p:ext>
            </p:extLst>
          </p:nvPr>
        </p:nvGraphicFramePr>
        <p:xfrm>
          <a:off x="1216503" y="4323795"/>
          <a:ext cx="9757406" cy="529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9098"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CE027-7111-BC5D-3AC3-880C6E05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B0043291-3B64-B001-CCC4-F4C8307DBD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i="1" spc="80" noProof="0" dirty="0">
                <a:latin typeface="Trebuchet MS"/>
                <a:cs typeface="Trebuchet MS"/>
              </a:rPr>
              <a:t>Validación cruzada</a:t>
            </a:r>
            <a:r>
              <a:rPr lang="es-EC" spc="80" noProof="0" dirty="0"/>
              <a:t> k-</a:t>
            </a:r>
            <a:r>
              <a:rPr lang="es-EC" spc="80" noProof="0" dirty="0" err="1"/>
              <a:t>fold</a:t>
            </a:r>
            <a:endParaRPr lang="es-EC" spc="80" noProof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30AB54BE-CBE1-9673-1848-24A64621167B}"/>
              </a:ext>
            </a:extLst>
          </p:cNvPr>
          <p:cNvSpPr txBox="1">
            <a:spLocks/>
          </p:cNvSpPr>
          <p:nvPr/>
        </p:nvSpPr>
        <p:spPr bwMode="auto">
          <a:xfrm>
            <a:off x="110037" y="636304"/>
            <a:ext cx="16048622" cy="209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931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28544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2pPr>
            <a:lvl3pPr marL="642816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3pPr>
            <a:lvl4pPr marL="857088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4pPr>
            <a:lvl5pPr marL="107136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16932">
              <a:spcBef>
                <a:spcPts val="133"/>
              </a:spcBef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Divide el conjunto de entrenamiento en k-segmentos, entrena iterativamente y valida con cada segmento.</a:t>
            </a:r>
          </a:p>
          <a:p>
            <a:pPr marL="162544" indent="-145612">
              <a:spcBef>
                <a:spcPts val="1980"/>
              </a:spcBef>
              <a:buFont typeface="Arial" pitchFamily="34" charset="0"/>
              <a:buChar char="-"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Toma en cuenta las irregularidades en el conjunto de entrenamiento: </a:t>
            </a:r>
          </a:p>
          <a:p>
            <a:pPr marL="16932" indent="0">
              <a:spcBef>
                <a:spcPts val="1980"/>
              </a:spcBef>
              <a:buNone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"Estándar de oro" para evaluar la generalidad de modelos de redes neuronales</a:t>
            </a:r>
          </a:p>
          <a:p>
            <a:pPr marL="16932">
              <a:spcBef>
                <a:spcPts val="1986"/>
              </a:spcBef>
            </a:pPr>
            <a:r>
              <a:rPr lang="es-EC" sz="2000" kern="0" spc="-133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ejemplo, </a:t>
            </a:r>
            <a:r>
              <a:rPr lang="es-EC" sz="2000" i="1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k</a:t>
            </a:r>
            <a:r>
              <a:rPr lang="es-EC" sz="2000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=5 (validación cruzada de 5 órdenes)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4E599230-F40B-56F5-15C1-6233428AF4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257658"/>
              </p:ext>
            </p:extLst>
          </p:nvPr>
        </p:nvGraphicFramePr>
        <p:xfrm>
          <a:off x="1216503" y="4323795"/>
          <a:ext cx="9757406" cy="529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9098"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tx2"/>
                          </a:solidFill>
                          <a:latin typeface="Arial"/>
                          <a:cs typeface="Arial"/>
                        </a:rPr>
                        <a:t>Validación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89618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F0C9A-EE79-D841-78B6-79F385D3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07378643-125D-B069-0C1D-B30CF40C6A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i="1" spc="80" noProof="0" dirty="0">
                <a:latin typeface="Trebuchet MS"/>
                <a:cs typeface="Trebuchet MS"/>
              </a:rPr>
              <a:t>Validación cruzada</a:t>
            </a:r>
            <a:r>
              <a:rPr lang="es-EC" spc="80" noProof="0" dirty="0"/>
              <a:t> k-</a:t>
            </a:r>
            <a:r>
              <a:rPr lang="es-EC" spc="80" noProof="0" dirty="0" err="1"/>
              <a:t>fold</a:t>
            </a:r>
            <a:endParaRPr lang="es-EC" spc="80" noProof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7E21033B-228C-2449-1E2F-4B24DAFE4A0B}"/>
              </a:ext>
            </a:extLst>
          </p:cNvPr>
          <p:cNvSpPr txBox="1">
            <a:spLocks/>
          </p:cNvSpPr>
          <p:nvPr/>
        </p:nvSpPr>
        <p:spPr bwMode="auto">
          <a:xfrm>
            <a:off x="110037" y="636304"/>
            <a:ext cx="16048622" cy="209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931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28544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2pPr>
            <a:lvl3pPr marL="642816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3pPr>
            <a:lvl4pPr marL="857088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4pPr>
            <a:lvl5pPr marL="107136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16932">
              <a:spcBef>
                <a:spcPts val="133"/>
              </a:spcBef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Divide el conjunto de entrenamiento en k-segmentos, entrena iterativamente y valida con cada segmento.</a:t>
            </a:r>
          </a:p>
          <a:p>
            <a:pPr marL="162544" indent="-145612">
              <a:spcBef>
                <a:spcPts val="1980"/>
              </a:spcBef>
              <a:buFont typeface="Arial" pitchFamily="34" charset="0"/>
              <a:buChar char="-"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Toma en cuenta las irregularidades en el conjunto de entrenamiento: </a:t>
            </a:r>
          </a:p>
          <a:p>
            <a:pPr marL="16932" indent="0">
              <a:spcBef>
                <a:spcPts val="1980"/>
              </a:spcBef>
              <a:buNone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"Estándar de oro" para evaluar la generalidad de modelos de redes neuronales</a:t>
            </a:r>
          </a:p>
          <a:p>
            <a:pPr marL="16932">
              <a:spcBef>
                <a:spcPts val="1986"/>
              </a:spcBef>
            </a:pPr>
            <a:r>
              <a:rPr lang="es-EC" sz="2000" kern="0" spc="-133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ejemplo, </a:t>
            </a:r>
            <a:r>
              <a:rPr lang="es-EC" sz="2000" i="1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k</a:t>
            </a:r>
            <a:r>
              <a:rPr lang="es-EC" sz="2000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=5 (validación cruzada de 5 órdenes)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E0E91C18-8B04-899F-8AC4-F792E6B314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367213"/>
              </p:ext>
            </p:extLst>
          </p:nvPr>
        </p:nvGraphicFramePr>
        <p:xfrm>
          <a:off x="1216503" y="4323795"/>
          <a:ext cx="9757406" cy="529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9098"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015" marR="0" lvl="0" indent="0" algn="l" defTabSz="1088502" rtl="0" eaLnBrk="1" fontAlgn="auto" latinLnBrk="0" hangingPunct="1">
                        <a:lnSpc>
                          <a:spcPct val="100000"/>
                        </a:lnSpc>
                        <a:spcBef>
                          <a:spcPts val="6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900" b="1" noProof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Validación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14371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40DE0-700E-93DB-A129-A1F59718D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8A4045A6-0323-1001-1036-C54936E786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i="1" spc="80" noProof="0" dirty="0">
                <a:latin typeface="Trebuchet MS"/>
                <a:cs typeface="Trebuchet MS"/>
              </a:rPr>
              <a:t>Validación cruzada</a:t>
            </a:r>
            <a:r>
              <a:rPr lang="es-EC" spc="80" noProof="0" dirty="0"/>
              <a:t> k-</a:t>
            </a:r>
            <a:r>
              <a:rPr lang="es-EC" spc="80" noProof="0" dirty="0" err="1"/>
              <a:t>fold</a:t>
            </a:r>
            <a:endParaRPr lang="es-EC" spc="80" noProof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B3D2C296-140C-2A08-1CDE-44364A682EBC}"/>
              </a:ext>
            </a:extLst>
          </p:cNvPr>
          <p:cNvSpPr txBox="1">
            <a:spLocks/>
          </p:cNvSpPr>
          <p:nvPr/>
        </p:nvSpPr>
        <p:spPr bwMode="auto">
          <a:xfrm>
            <a:off x="110037" y="636304"/>
            <a:ext cx="16048622" cy="209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931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28544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2pPr>
            <a:lvl3pPr marL="642816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3pPr>
            <a:lvl4pPr marL="857088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4pPr>
            <a:lvl5pPr marL="107136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16932">
              <a:spcBef>
                <a:spcPts val="133"/>
              </a:spcBef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Divide el conjunto de entrenamiento en k-segmentos, entrena iterativamente y valida con cada segmento.</a:t>
            </a:r>
          </a:p>
          <a:p>
            <a:pPr marL="162544" indent="-145612">
              <a:spcBef>
                <a:spcPts val="1980"/>
              </a:spcBef>
              <a:buFont typeface="Arial" pitchFamily="34" charset="0"/>
              <a:buChar char="-"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Toma en cuenta las irregularidades en el conjunto de entrenamiento: </a:t>
            </a:r>
          </a:p>
          <a:p>
            <a:pPr marL="16932" indent="0">
              <a:spcBef>
                <a:spcPts val="1980"/>
              </a:spcBef>
              <a:buNone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"Estándar de oro" para evaluar la generalidad de modelos de redes neuronales</a:t>
            </a:r>
          </a:p>
          <a:p>
            <a:pPr marL="16932">
              <a:spcBef>
                <a:spcPts val="1986"/>
              </a:spcBef>
            </a:pPr>
            <a:r>
              <a:rPr lang="es-EC" sz="2000" kern="0" spc="-133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ejemplo, </a:t>
            </a:r>
            <a:r>
              <a:rPr lang="es-EC" sz="2000" i="1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k</a:t>
            </a:r>
            <a:r>
              <a:rPr lang="es-EC" sz="2000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=5 (validación cruzada de 5 órdenes)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C0C1FDFA-2970-E44A-A0B2-4D7993DFC6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507549"/>
              </p:ext>
            </p:extLst>
          </p:nvPr>
        </p:nvGraphicFramePr>
        <p:xfrm>
          <a:off x="1216503" y="4323795"/>
          <a:ext cx="9757406" cy="529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9098"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1088502" rtl="0" eaLnBrk="1" fontAlgn="auto" latinLnBrk="0" hangingPunct="1">
                        <a:lnSpc>
                          <a:spcPct val="100000"/>
                        </a:lnSpc>
                        <a:spcBef>
                          <a:spcPts val="6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900" b="1" noProof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Validación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38947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67B75-E85D-735D-A802-0382DFF18F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3AC92515-A670-786C-EE14-AF7D06D3BC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i="1" spc="80" noProof="0" dirty="0">
                <a:latin typeface="Trebuchet MS"/>
                <a:cs typeface="Trebuchet MS"/>
              </a:rPr>
              <a:t>Validación cruzada</a:t>
            </a:r>
            <a:r>
              <a:rPr lang="es-EC" spc="80" noProof="0" dirty="0"/>
              <a:t> k-</a:t>
            </a:r>
            <a:r>
              <a:rPr lang="es-EC" spc="80" noProof="0" dirty="0" err="1"/>
              <a:t>fold</a:t>
            </a:r>
            <a:endParaRPr lang="es-EC" spc="80" noProof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C15FF1BE-AAF2-3095-D00B-536E6F88698A}"/>
              </a:ext>
            </a:extLst>
          </p:cNvPr>
          <p:cNvSpPr txBox="1">
            <a:spLocks/>
          </p:cNvSpPr>
          <p:nvPr/>
        </p:nvSpPr>
        <p:spPr bwMode="auto">
          <a:xfrm>
            <a:off x="110037" y="636304"/>
            <a:ext cx="16048622" cy="209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931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28544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2pPr>
            <a:lvl3pPr marL="642816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3pPr>
            <a:lvl4pPr marL="857088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4pPr>
            <a:lvl5pPr marL="107136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16932">
              <a:spcBef>
                <a:spcPts val="133"/>
              </a:spcBef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Divide el conjunto de entrenamiento en k-segmentos, entrena iterativamente y valida con cada segmento.</a:t>
            </a:r>
          </a:p>
          <a:p>
            <a:pPr marL="162544" indent="-145612">
              <a:spcBef>
                <a:spcPts val="1980"/>
              </a:spcBef>
              <a:buFont typeface="Arial" pitchFamily="34" charset="0"/>
              <a:buChar char="-"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Toma en cuenta las irregularidades en el conjunto de entrenamiento: </a:t>
            </a:r>
          </a:p>
          <a:p>
            <a:pPr marL="16932" indent="0">
              <a:spcBef>
                <a:spcPts val="1980"/>
              </a:spcBef>
              <a:buNone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"Estándar de oro" para evaluar la generalidad de modelos de redes neuronales</a:t>
            </a:r>
          </a:p>
          <a:p>
            <a:pPr marL="16932">
              <a:spcBef>
                <a:spcPts val="1986"/>
              </a:spcBef>
            </a:pPr>
            <a:r>
              <a:rPr lang="es-EC" sz="2000" kern="0" spc="-133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ejemplo, </a:t>
            </a:r>
            <a:r>
              <a:rPr lang="es-EC" sz="2000" i="1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k</a:t>
            </a:r>
            <a:r>
              <a:rPr lang="es-EC" sz="2000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=5 (validación cruzada de 5 órdenes)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A43B4D38-F184-6FCC-8DD3-7A5E5A5BC7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0781154"/>
              </p:ext>
            </p:extLst>
          </p:nvPr>
        </p:nvGraphicFramePr>
        <p:xfrm>
          <a:off x="1216503" y="4323795"/>
          <a:ext cx="9757406" cy="529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9098"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1088502" rtl="0" eaLnBrk="1" fontAlgn="auto" latinLnBrk="0" hangingPunct="1">
                        <a:lnSpc>
                          <a:spcPct val="100000"/>
                        </a:lnSpc>
                        <a:spcBef>
                          <a:spcPts val="6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900" b="1" noProof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Validación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217157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7586D-0E69-CB59-EA7E-3F353F0B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>
            <a:extLst>
              <a:ext uri="{FF2B5EF4-FFF2-40B4-BE49-F238E27FC236}">
                <a16:creationId xmlns:a16="http://schemas.microsoft.com/office/drawing/2014/main" id="{F2B48FAA-9A3C-BEF2-7547-3581D71A3E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037" y="120677"/>
            <a:ext cx="16048622" cy="300934"/>
          </a:xfrm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i="1" spc="80" noProof="0" dirty="0">
                <a:latin typeface="Trebuchet MS"/>
                <a:cs typeface="Trebuchet MS"/>
              </a:rPr>
              <a:t>Validación cruzada</a:t>
            </a:r>
            <a:r>
              <a:rPr lang="es-EC" spc="80" noProof="0" dirty="0"/>
              <a:t> k-</a:t>
            </a:r>
            <a:r>
              <a:rPr lang="es-EC" spc="80" noProof="0" dirty="0" err="1"/>
              <a:t>fold</a:t>
            </a:r>
            <a:endParaRPr lang="es-EC" spc="80" noProof="0" dirty="0"/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013E0570-21AF-8384-A4A5-80CA2B5C9BF3}"/>
              </a:ext>
            </a:extLst>
          </p:cNvPr>
          <p:cNvSpPr txBox="1">
            <a:spLocks/>
          </p:cNvSpPr>
          <p:nvPr/>
        </p:nvSpPr>
        <p:spPr bwMode="auto">
          <a:xfrm>
            <a:off x="110037" y="636304"/>
            <a:ext cx="16048622" cy="209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6931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28544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2pPr>
            <a:lvl3pPr marL="642816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3pPr>
            <a:lvl4pPr marL="857088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4pPr>
            <a:lvl5pPr marL="1071360" indent="-214272" algn="l" rtl="0" eaLnBrk="1" fontAlgn="base" hangingPunct="1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16932">
              <a:spcBef>
                <a:spcPts val="133"/>
              </a:spcBef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Divide el conjunto de entrenamiento en k-segmentos, entrena iterativamente y valida con cada segmento.</a:t>
            </a:r>
          </a:p>
          <a:p>
            <a:pPr marL="162544" indent="-145612">
              <a:spcBef>
                <a:spcPts val="1980"/>
              </a:spcBef>
              <a:buFont typeface="Arial" pitchFamily="34" charset="0"/>
              <a:buChar char="-"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Toma en cuenta las irregularidades en el conjunto de entrenamiento: </a:t>
            </a:r>
          </a:p>
          <a:p>
            <a:pPr marL="16932" indent="0">
              <a:spcBef>
                <a:spcPts val="1980"/>
              </a:spcBef>
              <a:buNone/>
              <a:tabLst>
                <a:tab pos="162544" algn="l"/>
              </a:tabLst>
            </a:pPr>
            <a:r>
              <a:rPr lang="es-EC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"Estándar de oro" para evaluar la generalidad de modelos de redes neuronales</a:t>
            </a:r>
          </a:p>
          <a:p>
            <a:pPr marL="16932">
              <a:spcBef>
                <a:spcPts val="1986"/>
              </a:spcBef>
            </a:pPr>
            <a:r>
              <a:rPr lang="es-EC" sz="2000" kern="0" spc="-133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ejemplo, </a:t>
            </a:r>
            <a:r>
              <a:rPr lang="es-EC" sz="2000" i="1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k</a:t>
            </a:r>
            <a:r>
              <a:rPr lang="es-EC" sz="2000" kern="0" spc="-113" dirty="0">
                <a:latin typeface="Open Sans" pitchFamily="2" charset="0"/>
                <a:ea typeface="Open Sans" pitchFamily="2" charset="0"/>
                <a:cs typeface="Open Sans" pitchFamily="2" charset="0"/>
              </a:rPr>
              <a:t>=5 (validación cruzada de 5 órdenes)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37BCBCB2-03B6-0EA7-BE52-98DD5D9DDB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690146"/>
              </p:ext>
            </p:extLst>
          </p:nvPr>
        </p:nvGraphicFramePr>
        <p:xfrm>
          <a:off x="1216503" y="4323795"/>
          <a:ext cx="9757406" cy="529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504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521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51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29098"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015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9525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>
                        <a:lnSpc>
                          <a:spcPct val="100000"/>
                        </a:lnSpc>
                        <a:spcBef>
                          <a:spcPts val="665"/>
                        </a:spcBef>
                      </a:pPr>
                      <a:r>
                        <a:rPr lang="es-EC" sz="1900" b="1" noProof="0" dirty="0">
                          <a:solidFill>
                            <a:schemeClr val="bg2"/>
                          </a:solidFill>
                          <a:latin typeface="Arial"/>
                          <a:cs typeface="Arial"/>
                        </a:rPr>
                        <a:t>Train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12700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marL="374650" marR="0" lvl="0" indent="0" algn="l" defTabSz="1088502" rtl="0" eaLnBrk="1" fontAlgn="auto" latinLnBrk="0" hangingPunct="1">
                        <a:lnSpc>
                          <a:spcPct val="100000"/>
                        </a:lnSpc>
                        <a:spcBef>
                          <a:spcPts val="665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C" sz="1900" b="1" noProof="0" dirty="0">
                          <a:solidFill>
                            <a:schemeClr val="tx2"/>
                          </a:solidFill>
                          <a:latin typeface="+mn-lt"/>
                          <a:cs typeface="Arial"/>
                        </a:rPr>
                        <a:t>Validación</a:t>
                      </a:r>
                    </a:p>
                  </a:txBody>
                  <a:tcPr marL="0" marR="0" marT="112592" marB="0">
                    <a:lnL w="12700">
                      <a:solidFill>
                        <a:srgbClr val="1A1A1A"/>
                      </a:solidFill>
                      <a:prstDash val="solid"/>
                    </a:lnL>
                    <a:lnR w="9525">
                      <a:solidFill>
                        <a:srgbClr val="1A1A1A"/>
                      </a:solidFill>
                      <a:prstDash val="solid"/>
                    </a:lnR>
                    <a:lnT w="9525">
                      <a:solidFill>
                        <a:srgbClr val="1A1A1A"/>
                      </a:solidFill>
                      <a:prstDash val="solid"/>
                    </a:lnT>
                    <a:lnB w="9525">
                      <a:solidFill>
                        <a:srgbClr val="1A1A1A"/>
                      </a:solidFill>
                      <a:prstDash val="soli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845706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18C01-D976-A186-D03A-75CE48824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Curvas de entrenamiento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076A7F9-5762-1936-9B74-33E8B0B46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32612" y="603015"/>
            <a:ext cx="11725187" cy="1145918"/>
          </a:xfrm>
        </p:spPr>
        <p:txBody>
          <a:bodyPr/>
          <a:lstStyle/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Muestra si y con qué rapidez aprende tu modelo en métricas relevantes para la tarea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ejemplo, pérdida, precisión, AUC, puntuación en F1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Puntuaciones de la trama a lo largo de las épocas de entrenamiento</a:t>
            </a:r>
          </a:p>
          <a:p>
            <a:endParaRPr lang="es-EC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6497" y="1748933"/>
            <a:ext cx="5433406" cy="47969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921" y="2038274"/>
            <a:ext cx="5291752" cy="42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7886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5FE3D-88AD-7D4B-E742-AA9F6FE4E8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81CA9-DF9E-9E48-7CB9-C5912D100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Curvas de entrenamiento</a:t>
            </a:r>
          </a:p>
        </p:txBody>
      </p:sp>
      <p:pic>
        <p:nvPicPr>
          <p:cNvPr id="4" name="object 4">
            <a:extLst>
              <a:ext uri="{FF2B5EF4-FFF2-40B4-BE49-F238E27FC236}">
                <a16:creationId xmlns:a16="http://schemas.microsoft.com/office/drawing/2014/main" id="{5FBFF23E-10BD-5D50-1E3B-F38BFED64CC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6497" y="1748933"/>
            <a:ext cx="5433406" cy="4796983"/>
          </a:xfrm>
          <a:prstGeom prst="rect">
            <a:avLst/>
          </a:prstGeom>
        </p:spPr>
      </p:pic>
      <p:pic>
        <p:nvPicPr>
          <p:cNvPr id="5" name="object 5">
            <a:extLst>
              <a:ext uri="{FF2B5EF4-FFF2-40B4-BE49-F238E27FC236}">
                <a16:creationId xmlns:a16="http://schemas.microsoft.com/office/drawing/2014/main" id="{CBEAA93E-58AC-2F60-0F54-99814BC5353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6921" y="2038274"/>
            <a:ext cx="5291752" cy="4218299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4D8583-42CD-0E48-39F4-EC45D44A08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9867" y="715440"/>
            <a:ext cx="8893500" cy="1033493"/>
          </a:xfrm>
        </p:spPr>
        <p:txBody>
          <a:bodyPr/>
          <a:lstStyle/>
          <a:p>
            <a:r>
              <a:rPr lang="es-EC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Puede mostrar posible sub o sobre ajuste</a:t>
            </a:r>
          </a:p>
        </p:txBody>
      </p:sp>
    </p:spTree>
    <p:extLst>
      <p:ext uri="{BB962C8B-B14F-4D97-AF65-F5344CB8AC3E}">
        <p14:creationId xmlns:p14="http://schemas.microsoft.com/office/powerpoint/2010/main" val="327768880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04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16932">
              <a:spcBef>
                <a:spcPts val="187"/>
              </a:spcBef>
            </a:pPr>
            <a:r>
              <a:rPr lang="es-EC" spc="140" noProof="0" dirty="0"/>
              <a:t>Curvas de entrenamiento en lectura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FC0D26-705C-8500-31E7-D3AC058043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Perdida de validación &gt; perdida de entrenamiento </a:t>
            </a:r>
          </a:p>
          <a:p>
            <a:pPr algn="ctr"/>
            <a:endParaRPr lang="es-EC" sz="28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Bien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4214" y="928787"/>
            <a:ext cx="5954523" cy="3427652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8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/object&gt;&lt;/object&gt;&lt;/database&gt;"/>
</p:tagLst>
</file>

<file path=ppt/theme/theme1.xml><?xml version="1.0" encoding="utf-8"?>
<a:theme xmlns:a="http://schemas.openxmlformats.org/drawingml/2006/main" name="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2.xml><?xml version="1.0" encoding="utf-8"?>
<a:theme xmlns:a="http://schemas.openxmlformats.org/drawingml/2006/main" name="1_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607934-979d-426f-bc8c-1c62ad83e693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031F1B99BD28479046B99E0BB1DD4F" ma:contentTypeVersion="14" ma:contentTypeDescription="Create a new document." ma:contentTypeScope="" ma:versionID="a13c93741b2e1e67f0a2721f11a4b9f3">
  <xsd:schema xmlns:xsd="http://www.w3.org/2001/XMLSchema" xmlns:xs="http://www.w3.org/2001/XMLSchema" xmlns:p="http://schemas.microsoft.com/office/2006/metadata/properties" xmlns:ns2="bb607934-979d-426f-bc8c-1c62ad83e693" xmlns:ns3="0ac69bb8-fd78-49e3-b5a4-9113b319d7ac" targetNamespace="http://schemas.microsoft.com/office/2006/metadata/properties" ma:root="true" ma:fieldsID="4508705b441b207914442563c2876aea" ns2:_="" ns3:_="">
    <xsd:import namespace="bb607934-979d-426f-bc8c-1c62ad83e693"/>
    <xsd:import namespace="0ac69bb8-fd78-49e3-b5a4-9113b319d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07934-979d-426f-bc8c-1c62ad83e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2979705-429e-4ac2-8014-32167a7a8c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69bb8-fd78-49e3-b5a4-9113b319d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57000C0-7051-43B6-A407-D81F70861508}">
  <ds:schemaRefs>
    <ds:schemaRef ds:uri="bb607934-979d-426f-bc8c-1c62ad83e693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7873921-D00C-45F6-B7F4-402035C71E3D}">
  <ds:schemaRefs>
    <ds:schemaRef ds:uri="0ac69bb8-fd78-49e3-b5a4-9113b319d7ac"/>
    <ds:schemaRef ds:uri="bb607934-979d-426f-bc8c-1c62ad83e6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BC5AAAE-4105-4A71-B833-FE7031C257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Foster+Partners_white_16x9_2019</Template>
  <TotalTime>0</TotalTime>
  <Words>4550</Words>
  <Application>Microsoft Office PowerPoint</Application>
  <PresentationFormat>Custom</PresentationFormat>
  <Paragraphs>545</Paragraphs>
  <Slides>102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5" baseType="lpstr">
      <vt:lpstr>Times New Roman</vt:lpstr>
      <vt:lpstr>Trebuchet MS</vt:lpstr>
      <vt:lpstr>Open Sans</vt:lpstr>
      <vt:lpstr>Cambria Math</vt:lpstr>
      <vt:lpstr>Calibri</vt:lpstr>
      <vt:lpstr>Arial</vt:lpstr>
      <vt:lpstr>Open Sans Light</vt:lpstr>
      <vt:lpstr>Calibri Light</vt:lpstr>
      <vt:lpstr>Roboto Light</vt:lpstr>
      <vt:lpstr>Tahoma</vt:lpstr>
      <vt:lpstr>Open Sans Semibold</vt:lpstr>
      <vt:lpstr>Foster+Partners_template 2013</vt:lpstr>
      <vt:lpstr>1_Foster+Partners_template 2013</vt:lpstr>
      <vt:lpstr>Manejo y Análisis de Datos</vt:lpstr>
      <vt:lpstr>PowerPoint Presentation</vt:lpstr>
      <vt:lpstr>Introducción a Machine Learning</vt:lpstr>
      <vt:lpstr>Historia breve de las redes neuronales</vt:lpstr>
      <vt:lpstr>Motivación</vt:lpstr>
      <vt:lpstr>Motivation | Red vial como fuente de información</vt:lpstr>
      <vt:lpstr>Motivation | Red vial como fuente de información</vt:lpstr>
      <vt:lpstr>Motivation | Street networks as a source of information</vt:lpstr>
      <vt:lpstr>Redes viales y sus representaciones</vt:lpstr>
      <vt:lpstr>Enfoques previos para aprender a partir de datos de redes viales aplicando ML</vt:lpstr>
      <vt:lpstr>Enfoques previos para aprender a partir de datos de redes viales utilizando ML</vt:lpstr>
      <vt:lpstr>Enfoques previos para aprender a partir de datos de redes de calles</vt:lpstr>
      <vt:lpstr>Enfoques previos para aprender a partir de datos de redes de calles</vt:lpstr>
      <vt:lpstr>Enfoques previos para aprender a partir de datos de redes de calles</vt:lpstr>
      <vt:lpstr>Enfoques previos para aprender a partir de datos de redes de calles</vt:lpstr>
      <vt:lpstr>Limitaciones</vt:lpstr>
      <vt:lpstr>El modelo propuesto</vt:lpstr>
      <vt:lpstr>Datos de la red de calles</vt:lpstr>
      <vt:lpstr>Resultados | Generación de redes de calles sintéticas</vt:lpstr>
      <vt:lpstr>Aprendizaje no supervisado sobre las representaciones latentes</vt:lpstr>
      <vt:lpstr>Resultados |  Aprendizaje no supervisado sobre las representaciones latentes</vt:lpstr>
      <vt:lpstr>Motivación | Estimar el verde urbano</vt:lpstr>
      <vt:lpstr>PowerPoint Presentation</vt:lpstr>
      <vt:lpstr>PowerPoint Presentation</vt:lpstr>
      <vt:lpstr>Objetivos de hoy</vt:lpstr>
      <vt:lpstr>Redes Neuronales artificiales vs biológicas</vt:lpstr>
      <vt:lpstr>PowerPoint Presentation</vt:lpstr>
      <vt:lpstr>Un problema de clasificación simple!</vt:lpstr>
      <vt:lpstr>Un problema de clasificación simple!</vt:lpstr>
      <vt:lpstr>Un problema de clasificación simple!</vt:lpstr>
      <vt:lpstr>PowerPoint Presentation</vt:lpstr>
      <vt:lpstr>PowerPoint Presentation</vt:lpstr>
      <vt:lpstr>PowerPoint Presentation</vt:lpstr>
      <vt:lpstr>El "Perceptron"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Utilizamos a nuestras  neuronal artificial como “elemento básico”</vt:lpstr>
      <vt:lpstr>Utilizamos a nuestras  neuronal artificial como “elemento básico”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MLP | Multilayer Perceptron</vt:lpstr>
      <vt:lpstr>Una nota sobre la no-linearidad</vt:lpstr>
      <vt:lpstr>Funciones de activación comunes</vt:lpstr>
      <vt:lpstr>Funciones de activación comunes</vt:lpstr>
      <vt:lpstr>Función de perdida</vt:lpstr>
      <vt:lpstr>Como aprende nuestra red neuronal? Descenso de gradiente y back-progapation</vt:lpstr>
      <vt:lpstr>PowerPoint Presentation</vt:lpstr>
      <vt:lpstr>PowerPoint Presentation</vt:lpstr>
      <vt:lpstr>PowerPoint Presentation</vt:lpstr>
      <vt:lpstr>“Paisajes de pérdida”</vt:lpstr>
      <vt:lpstr>Optimizadores</vt:lpstr>
      <vt:lpstr>Paradigmas de entrenamiento en aprendizaje automático (una selección)</vt:lpstr>
      <vt:lpstr>PowerPoint Presentation</vt:lpstr>
      <vt:lpstr>Perceptrones multicapa</vt:lpstr>
      <vt:lpstr>Redes neuronales recurrentes</vt:lpstr>
      <vt:lpstr>Modelos geométricos DL</vt:lpstr>
      <vt:lpstr>Redes neuronales convolucionales</vt:lpstr>
      <vt:lpstr>Redes neuronales de grafos</vt:lpstr>
      <vt:lpstr>Transformers</vt:lpstr>
      <vt:lpstr>Modelos de difusión</vt:lpstr>
      <vt:lpstr>Muchas arquitecturas de redes neuronales</vt:lpstr>
      <vt:lpstr>Teorema de aproximación universal</vt:lpstr>
      <vt:lpstr>Límites de las NN</vt:lpstr>
      <vt:lpstr>PowerPoint Presentation</vt:lpstr>
      <vt:lpstr>Sobreajuste y Subajuste</vt:lpstr>
      <vt:lpstr>Sobreajuste y Subajuste</vt:lpstr>
      <vt:lpstr>Validación</vt:lpstr>
      <vt:lpstr>Validación</vt:lpstr>
      <vt:lpstr>Validación cruzada k-fold</vt:lpstr>
      <vt:lpstr>Validación cruzada k-fold</vt:lpstr>
      <vt:lpstr>Validación cruzada k-fold</vt:lpstr>
      <vt:lpstr>Validación cruzada k-fold</vt:lpstr>
      <vt:lpstr>Validación cruzada k-fold</vt:lpstr>
      <vt:lpstr>Validación cruzada k-fold</vt:lpstr>
      <vt:lpstr>Validación cruzada k-fold</vt:lpstr>
      <vt:lpstr>Curvas de entrenamiento</vt:lpstr>
      <vt:lpstr>Curvas de entrenamiento</vt:lpstr>
      <vt:lpstr>Curvas de entrenamiento en lectura</vt:lpstr>
      <vt:lpstr>Curvas de entrenamiento en lectura</vt:lpstr>
      <vt:lpstr>Curvas de entrenamiento en lectura</vt:lpstr>
      <vt:lpstr>Fronteras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Laurens Versluis</dc:creator>
  <cp:lastModifiedBy>Mateo Neira</cp:lastModifiedBy>
  <cp:revision>140</cp:revision>
  <dcterms:created xsi:type="dcterms:W3CDTF">2024-06-10T08:35:43Z</dcterms:created>
  <dcterms:modified xsi:type="dcterms:W3CDTF">2026-01-22T17:39:26Z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0x010100C7031F1B99BD28479046B99E0BB1DD4F</vt:lpwstr>
  </property>
  <property fmtid="{D5CDD505-2E9C-101B-9397-08002B2CF9AE}" pid="3" name="MediaServiceImageTags">
    <vt:lpwstr/>
  </property>
</Properties>
</file>